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  <p:sldMasterId id="2147483662" r:id="rId6"/>
    <p:sldMasterId id="2147483668" r:id="rId7"/>
  </p:sldMasterIdLst>
  <p:handoutMasterIdLst>
    <p:handoutMasterId r:id="rId37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710BD6-9A2E-4610-970F-2242F6669418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DDC8919-E1E6-4699-AEE7-A228DFB83868}">
      <dgm:prSet/>
      <dgm:spPr/>
      <dgm:t>
        <a:bodyPr/>
        <a:lstStyle/>
        <a:p>
          <a:r>
            <a:rPr lang="en-US"/>
            <a:t>Spillerne hadde tatt hensyn til effekten (kostnaden) deres handling har på den andre bonden</a:t>
          </a:r>
        </a:p>
      </dgm:t>
    </dgm:pt>
    <dgm:pt modelId="{E4D1280C-5337-4A48-AA9D-3393681247B9}" type="parTrans" cxnId="{EF9D340D-8001-4223-BE6F-35B273DF267C}">
      <dgm:prSet/>
      <dgm:spPr/>
      <dgm:t>
        <a:bodyPr/>
        <a:lstStyle/>
        <a:p>
          <a:endParaRPr lang="en-US"/>
        </a:p>
      </dgm:t>
    </dgm:pt>
    <dgm:pt modelId="{C3FEE048-F660-4342-8CE3-DA755E271193}" type="sibTrans" cxnId="{EF9D340D-8001-4223-BE6F-35B273DF267C}">
      <dgm:prSet/>
      <dgm:spPr/>
      <dgm:t>
        <a:bodyPr/>
        <a:lstStyle/>
        <a:p>
          <a:endParaRPr lang="en-US"/>
        </a:p>
      </dgm:t>
    </dgm:pt>
    <dgm:pt modelId="{3BCAFB5F-97FB-4C65-8C17-BB434F86C3A7}">
      <dgm:prSet/>
      <dgm:spPr/>
      <dgm:t>
        <a:bodyPr/>
        <a:lstStyle/>
        <a:p>
          <a:r>
            <a:rPr lang="en-US"/>
            <a:t>Spillerne kunne få den som brukte gift til å betale skaden (forurenser betaler)</a:t>
          </a:r>
        </a:p>
      </dgm:t>
    </dgm:pt>
    <dgm:pt modelId="{163D174B-FC55-4882-899D-38D7FC1C0889}" type="parTrans" cxnId="{608101D3-056A-4C6A-8CCA-9B4E91406111}">
      <dgm:prSet/>
      <dgm:spPr/>
      <dgm:t>
        <a:bodyPr/>
        <a:lstStyle/>
        <a:p>
          <a:endParaRPr lang="en-US"/>
        </a:p>
      </dgm:t>
    </dgm:pt>
    <dgm:pt modelId="{13DE1B45-2554-4CA1-B068-C075295538AA}" type="sibTrans" cxnId="{608101D3-056A-4C6A-8CCA-9B4E91406111}">
      <dgm:prSet/>
      <dgm:spPr/>
      <dgm:t>
        <a:bodyPr/>
        <a:lstStyle/>
        <a:p>
          <a:endParaRPr lang="en-US"/>
        </a:p>
      </dgm:t>
    </dgm:pt>
    <dgm:pt modelId="{17DE21B8-3E3A-4063-B452-413BD3971586}">
      <dgm:prSet/>
      <dgm:spPr/>
      <dgm:t>
        <a:bodyPr/>
        <a:lstStyle/>
        <a:p>
          <a:r>
            <a:rPr lang="en-US"/>
            <a:t>Spillerne kunne inngått en bindende avtale på forhånd om bruk av IPC (eller at de ikke ville bruke gift)</a:t>
          </a:r>
        </a:p>
      </dgm:t>
    </dgm:pt>
    <dgm:pt modelId="{EB631DB3-1E2C-4FA1-89A0-CBCDF122A08A}" type="parTrans" cxnId="{9041D5A9-7CA1-4C84-8024-232991F1DF97}">
      <dgm:prSet/>
      <dgm:spPr/>
      <dgm:t>
        <a:bodyPr/>
        <a:lstStyle/>
        <a:p>
          <a:endParaRPr lang="en-US"/>
        </a:p>
      </dgm:t>
    </dgm:pt>
    <dgm:pt modelId="{7F4A27D5-BC08-4044-9509-BAFA7B884ED4}" type="sibTrans" cxnId="{9041D5A9-7CA1-4C84-8024-232991F1DF97}">
      <dgm:prSet/>
      <dgm:spPr/>
      <dgm:t>
        <a:bodyPr/>
        <a:lstStyle/>
        <a:p>
          <a:endParaRPr lang="en-US"/>
        </a:p>
      </dgm:t>
    </dgm:pt>
    <dgm:pt modelId="{06B59AE2-F101-4FF9-A7AC-6D3CCC213D8F}" type="pres">
      <dgm:prSet presAssocID="{E2710BD6-9A2E-4610-970F-2242F6669418}" presName="linear" presStyleCnt="0">
        <dgm:presLayoutVars>
          <dgm:animLvl val="lvl"/>
          <dgm:resizeHandles val="exact"/>
        </dgm:presLayoutVars>
      </dgm:prSet>
      <dgm:spPr/>
    </dgm:pt>
    <dgm:pt modelId="{1EB74C27-FFA0-4DC1-B30D-EEFE6BF5640E}" type="pres">
      <dgm:prSet presAssocID="{ADDC8919-E1E6-4699-AEE7-A228DFB838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5B7B21-2B21-433A-9E4F-3B505052786D}" type="pres">
      <dgm:prSet presAssocID="{C3FEE048-F660-4342-8CE3-DA755E271193}" presName="spacer" presStyleCnt="0"/>
      <dgm:spPr/>
    </dgm:pt>
    <dgm:pt modelId="{44FEBA37-F886-4385-9C30-248CB42C9E35}" type="pres">
      <dgm:prSet presAssocID="{3BCAFB5F-97FB-4C65-8C17-BB434F86C3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9F0AD5-F58F-4FC3-8FAA-408C67944DC3}" type="pres">
      <dgm:prSet presAssocID="{13DE1B45-2554-4CA1-B068-C075295538AA}" presName="spacer" presStyleCnt="0"/>
      <dgm:spPr/>
    </dgm:pt>
    <dgm:pt modelId="{7296A663-78A0-4AE7-B770-46C61C85C8B6}" type="pres">
      <dgm:prSet presAssocID="{17DE21B8-3E3A-4063-B452-413BD397158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F9D340D-8001-4223-BE6F-35B273DF267C}" srcId="{E2710BD6-9A2E-4610-970F-2242F6669418}" destId="{ADDC8919-E1E6-4699-AEE7-A228DFB83868}" srcOrd="0" destOrd="0" parTransId="{E4D1280C-5337-4A48-AA9D-3393681247B9}" sibTransId="{C3FEE048-F660-4342-8CE3-DA755E271193}"/>
    <dgm:cxn modelId="{FCD59D32-10AA-4B9F-AB32-FFEF74048E80}" type="presOf" srcId="{E2710BD6-9A2E-4610-970F-2242F6669418}" destId="{06B59AE2-F101-4FF9-A7AC-6D3CCC213D8F}" srcOrd="0" destOrd="0" presId="urn:microsoft.com/office/officeart/2005/8/layout/vList2"/>
    <dgm:cxn modelId="{6377D091-3200-43E5-9B18-CC455F3B7646}" type="presOf" srcId="{17DE21B8-3E3A-4063-B452-413BD3971586}" destId="{7296A663-78A0-4AE7-B770-46C61C85C8B6}" srcOrd="0" destOrd="0" presId="urn:microsoft.com/office/officeart/2005/8/layout/vList2"/>
    <dgm:cxn modelId="{9041D5A9-7CA1-4C84-8024-232991F1DF97}" srcId="{E2710BD6-9A2E-4610-970F-2242F6669418}" destId="{17DE21B8-3E3A-4063-B452-413BD3971586}" srcOrd="2" destOrd="0" parTransId="{EB631DB3-1E2C-4FA1-89A0-CBCDF122A08A}" sibTransId="{7F4A27D5-BC08-4044-9509-BAFA7B884ED4}"/>
    <dgm:cxn modelId="{C76406C9-9FAF-4BA0-AA1E-CC1837267D02}" type="presOf" srcId="{3BCAFB5F-97FB-4C65-8C17-BB434F86C3A7}" destId="{44FEBA37-F886-4385-9C30-248CB42C9E35}" srcOrd="0" destOrd="0" presId="urn:microsoft.com/office/officeart/2005/8/layout/vList2"/>
    <dgm:cxn modelId="{608101D3-056A-4C6A-8CCA-9B4E91406111}" srcId="{E2710BD6-9A2E-4610-970F-2242F6669418}" destId="{3BCAFB5F-97FB-4C65-8C17-BB434F86C3A7}" srcOrd="1" destOrd="0" parTransId="{163D174B-FC55-4882-899D-38D7FC1C0889}" sibTransId="{13DE1B45-2554-4CA1-B068-C075295538AA}"/>
    <dgm:cxn modelId="{DDD568D4-1C9F-4119-B020-F63F30C36203}" type="presOf" srcId="{ADDC8919-E1E6-4699-AEE7-A228DFB83868}" destId="{1EB74C27-FFA0-4DC1-B30D-EEFE6BF5640E}" srcOrd="0" destOrd="0" presId="urn:microsoft.com/office/officeart/2005/8/layout/vList2"/>
    <dgm:cxn modelId="{A80EF796-0C72-47C3-81D2-3CA49461A9BB}" type="presParOf" srcId="{06B59AE2-F101-4FF9-A7AC-6D3CCC213D8F}" destId="{1EB74C27-FFA0-4DC1-B30D-EEFE6BF5640E}" srcOrd="0" destOrd="0" presId="urn:microsoft.com/office/officeart/2005/8/layout/vList2"/>
    <dgm:cxn modelId="{9063A82C-0F85-4358-9235-16242AE805B2}" type="presParOf" srcId="{06B59AE2-F101-4FF9-A7AC-6D3CCC213D8F}" destId="{B05B7B21-2B21-433A-9E4F-3B505052786D}" srcOrd="1" destOrd="0" presId="urn:microsoft.com/office/officeart/2005/8/layout/vList2"/>
    <dgm:cxn modelId="{BBB7E351-F294-4897-A380-B361B8BDE83C}" type="presParOf" srcId="{06B59AE2-F101-4FF9-A7AC-6D3CCC213D8F}" destId="{44FEBA37-F886-4385-9C30-248CB42C9E35}" srcOrd="2" destOrd="0" presId="urn:microsoft.com/office/officeart/2005/8/layout/vList2"/>
    <dgm:cxn modelId="{58BADFB2-B966-4F0C-819D-D99D80E8AA91}" type="presParOf" srcId="{06B59AE2-F101-4FF9-A7AC-6D3CCC213D8F}" destId="{2B9F0AD5-F58F-4FC3-8FAA-408C67944DC3}" srcOrd="3" destOrd="0" presId="urn:microsoft.com/office/officeart/2005/8/layout/vList2"/>
    <dgm:cxn modelId="{12497A54-A261-4CE1-8C39-991537EEA400}" type="presParOf" srcId="{06B59AE2-F101-4FF9-A7AC-6D3CCC213D8F}" destId="{7296A663-78A0-4AE7-B770-46C61C85C8B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D4F25-5FA9-499D-B7EF-D82F53443A8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3670F5-4E63-4B56-82CE-C7A5D1918F34}">
      <dgm:prSet/>
      <dgm:spPr/>
      <dgm:t>
        <a:bodyPr/>
        <a:lstStyle/>
        <a:p>
          <a:r>
            <a:rPr lang="en-US"/>
            <a:t>Anil har vunnet 10000 Rupees</a:t>
          </a:r>
        </a:p>
      </dgm:t>
    </dgm:pt>
    <dgm:pt modelId="{F8218000-CDE3-477C-B978-5F548FC13A77}" type="parTrans" cxnId="{90046703-EA36-4374-ACBC-2D1E3B54C79C}">
      <dgm:prSet/>
      <dgm:spPr/>
      <dgm:t>
        <a:bodyPr/>
        <a:lstStyle/>
        <a:p>
          <a:endParaRPr lang="en-US"/>
        </a:p>
      </dgm:t>
    </dgm:pt>
    <dgm:pt modelId="{9BF7008A-E7E7-4298-9886-61BC8CEC632F}" type="sibTrans" cxnId="{90046703-EA36-4374-ACBC-2D1E3B54C79C}">
      <dgm:prSet/>
      <dgm:spPr/>
      <dgm:t>
        <a:bodyPr/>
        <a:lstStyle/>
        <a:p>
          <a:endParaRPr lang="en-US"/>
        </a:p>
      </dgm:t>
    </dgm:pt>
    <dgm:pt modelId="{21825098-4ABE-4A06-A4C7-63B29D7B5DC0}">
      <dgm:prSet/>
      <dgm:spPr/>
      <dgm:t>
        <a:bodyPr/>
        <a:lstStyle/>
        <a:p>
          <a:r>
            <a:rPr lang="en-US"/>
            <a:t>Kan dele med Bala</a:t>
          </a:r>
        </a:p>
      </dgm:t>
    </dgm:pt>
    <dgm:pt modelId="{A133E8CB-7870-4CFD-B897-7A6033E170D7}" type="parTrans" cxnId="{398C0816-9A65-4E83-9826-31FD0FE04F4F}">
      <dgm:prSet/>
      <dgm:spPr/>
      <dgm:t>
        <a:bodyPr/>
        <a:lstStyle/>
        <a:p>
          <a:endParaRPr lang="en-US"/>
        </a:p>
      </dgm:t>
    </dgm:pt>
    <dgm:pt modelId="{9792B71E-5E17-419D-8465-1BB9B3BB8A30}" type="sibTrans" cxnId="{398C0816-9A65-4E83-9826-31FD0FE04F4F}">
      <dgm:prSet/>
      <dgm:spPr/>
      <dgm:t>
        <a:bodyPr/>
        <a:lstStyle/>
        <a:p>
          <a:endParaRPr lang="en-US"/>
        </a:p>
      </dgm:t>
    </dgm:pt>
    <dgm:pt modelId="{5463B4B3-967C-4947-92FE-FE86071B8A07}">
      <dgm:prSet/>
      <dgm:spPr/>
      <dgm:t>
        <a:bodyPr/>
        <a:lstStyle/>
        <a:p>
          <a:r>
            <a:rPr lang="en-US"/>
            <a:t>1 R til Bala betyr 1 mindre til Anil (nullsum)</a:t>
          </a:r>
        </a:p>
      </dgm:t>
    </dgm:pt>
    <dgm:pt modelId="{0DFB0251-8EA1-45F1-BFF3-862538B12819}" type="parTrans" cxnId="{7464AE9A-DBF9-4B1C-BD8D-3638937FBB1F}">
      <dgm:prSet/>
      <dgm:spPr/>
      <dgm:t>
        <a:bodyPr/>
        <a:lstStyle/>
        <a:p>
          <a:endParaRPr lang="en-US"/>
        </a:p>
      </dgm:t>
    </dgm:pt>
    <dgm:pt modelId="{4D0B655C-9471-49F7-A55E-78E5576CB7A9}" type="sibTrans" cxnId="{7464AE9A-DBF9-4B1C-BD8D-3638937FBB1F}">
      <dgm:prSet/>
      <dgm:spPr/>
      <dgm:t>
        <a:bodyPr/>
        <a:lstStyle/>
        <a:p>
          <a:endParaRPr lang="en-US"/>
        </a:p>
      </dgm:t>
    </dgm:pt>
    <dgm:pt modelId="{7896AA8F-8D21-4087-8187-29841625AEF6}" type="pres">
      <dgm:prSet presAssocID="{F5DD4F25-5FA9-499D-B7EF-D82F53443A8C}" presName="linear" presStyleCnt="0">
        <dgm:presLayoutVars>
          <dgm:animLvl val="lvl"/>
          <dgm:resizeHandles val="exact"/>
        </dgm:presLayoutVars>
      </dgm:prSet>
      <dgm:spPr/>
    </dgm:pt>
    <dgm:pt modelId="{41E8EBFA-7F08-4E45-A5C8-084E2C40A7F7}" type="pres">
      <dgm:prSet presAssocID="{533670F5-4E63-4B56-82CE-C7A5D1918F3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53C0B7-205E-44AA-8EBD-2BCCB268117F}" type="pres">
      <dgm:prSet presAssocID="{9BF7008A-E7E7-4298-9886-61BC8CEC632F}" presName="spacer" presStyleCnt="0"/>
      <dgm:spPr/>
    </dgm:pt>
    <dgm:pt modelId="{21C9EF1C-ACE3-4C75-A548-A74F007AF146}" type="pres">
      <dgm:prSet presAssocID="{21825098-4ABE-4A06-A4C7-63B29D7B5D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F9D021-A916-4834-BDAB-2AF1DB7205CF}" type="pres">
      <dgm:prSet presAssocID="{9792B71E-5E17-419D-8465-1BB9B3BB8A30}" presName="spacer" presStyleCnt="0"/>
      <dgm:spPr/>
    </dgm:pt>
    <dgm:pt modelId="{B26EA285-54ED-4CF1-86CC-4031A77C8D3C}" type="pres">
      <dgm:prSet presAssocID="{5463B4B3-967C-4947-92FE-FE86071B8A0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0046703-EA36-4374-ACBC-2D1E3B54C79C}" srcId="{F5DD4F25-5FA9-499D-B7EF-D82F53443A8C}" destId="{533670F5-4E63-4B56-82CE-C7A5D1918F34}" srcOrd="0" destOrd="0" parTransId="{F8218000-CDE3-477C-B978-5F548FC13A77}" sibTransId="{9BF7008A-E7E7-4298-9886-61BC8CEC632F}"/>
    <dgm:cxn modelId="{398C0816-9A65-4E83-9826-31FD0FE04F4F}" srcId="{F5DD4F25-5FA9-499D-B7EF-D82F53443A8C}" destId="{21825098-4ABE-4A06-A4C7-63B29D7B5DC0}" srcOrd="1" destOrd="0" parTransId="{A133E8CB-7870-4CFD-B897-7A6033E170D7}" sibTransId="{9792B71E-5E17-419D-8465-1BB9B3BB8A30}"/>
    <dgm:cxn modelId="{4356A01F-FD52-4261-AC7B-B446D7B2A14E}" type="presOf" srcId="{533670F5-4E63-4B56-82CE-C7A5D1918F34}" destId="{41E8EBFA-7F08-4E45-A5C8-084E2C40A7F7}" srcOrd="0" destOrd="0" presId="urn:microsoft.com/office/officeart/2005/8/layout/vList2"/>
    <dgm:cxn modelId="{CB3FBA83-A801-4772-8BBE-C92D5AEBA9D0}" type="presOf" srcId="{F5DD4F25-5FA9-499D-B7EF-D82F53443A8C}" destId="{7896AA8F-8D21-4087-8187-29841625AEF6}" srcOrd="0" destOrd="0" presId="urn:microsoft.com/office/officeart/2005/8/layout/vList2"/>
    <dgm:cxn modelId="{FC779B92-3DEF-493E-8234-D6A85CE6223F}" type="presOf" srcId="{5463B4B3-967C-4947-92FE-FE86071B8A07}" destId="{B26EA285-54ED-4CF1-86CC-4031A77C8D3C}" srcOrd="0" destOrd="0" presId="urn:microsoft.com/office/officeart/2005/8/layout/vList2"/>
    <dgm:cxn modelId="{7464AE9A-DBF9-4B1C-BD8D-3638937FBB1F}" srcId="{F5DD4F25-5FA9-499D-B7EF-D82F53443A8C}" destId="{5463B4B3-967C-4947-92FE-FE86071B8A07}" srcOrd="2" destOrd="0" parTransId="{0DFB0251-8EA1-45F1-BFF3-862538B12819}" sibTransId="{4D0B655C-9471-49F7-A55E-78E5576CB7A9}"/>
    <dgm:cxn modelId="{068838FC-B719-4A8E-9D90-8229DC627158}" type="presOf" srcId="{21825098-4ABE-4A06-A4C7-63B29D7B5DC0}" destId="{21C9EF1C-ACE3-4C75-A548-A74F007AF146}" srcOrd="0" destOrd="0" presId="urn:microsoft.com/office/officeart/2005/8/layout/vList2"/>
    <dgm:cxn modelId="{B6FC1A76-013C-41C5-9048-E7D8E28F426B}" type="presParOf" srcId="{7896AA8F-8D21-4087-8187-29841625AEF6}" destId="{41E8EBFA-7F08-4E45-A5C8-084E2C40A7F7}" srcOrd="0" destOrd="0" presId="urn:microsoft.com/office/officeart/2005/8/layout/vList2"/>
    <dgm:cxn modelId="{BB59C413-0301-400C-839F-B970D70291B8}" type="presParOf" srcId="{7896AA8F-8D21-4087-8187-29841625AEF6}" destId="{3D53C0B7-205E-44AA-8EBD-2BCCB268117F}" srcOrd="1" destOrd="0" presId="urn:microsoft.com/office/officeart/2005/8/layout/vList2"/>
    <dgm:cxn modelId="{C6ADBF9B-E0AD-491C-9C75-FE00F077AD3E}" type="presParOf" srcId="{7896AA8F-8D21-4087-8187-29841625AEF6}" destId="{21C9EF1C-ACE3-4C75-A548-A74F007AF146}" srcOrd="2" destOrd="0" presId="urn:microsoft.com/office/officeart/2005/8/layout/vList2"/>
    <dgm:cxn modelId="{1AA98D60-3056-44CC-8F6A-EDA10359AD6A}" type="presParOf" srcId="{7896AA8F-8D21-4087-8187-29841625AEF6}" destId="{24F9D021-A916-4834-BDAB-2AF1DB7205CF}" srcOrd="3" destOrd="0" presId="urn:microsoft.com/office/officeart/2005/8/layout/vList2"/>
    <dgm:cxn modelId="{324A2FEB-13B5-471A-9D08-09A3DB46394E}" type="presParOf" srcId="{7896AA8F-8D21-4087-8187-29841625AEF6}" destId="{B26EA285-54ED-4CF1-86CC-4031A77C8D3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92D7FF-2D12-4018-94BC-1F1B2A237B7E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803FA64-0FA3-4173-90C1-873C2EE06AC2}">
      <dgm:prSet/>
      <dgm:spPr/>
      <dgm:t>
        <a:bodyPr/>
        <a:lstStyle/>
        <a:p>
          <a:r>
            <a:rPr lang="en-US"/>
            <a:t>Kollektive goder er slik at</a:t>
          </a:r>
        </a:p>
      </dgm:t>
    </dgm:pt>
    <dgm:pt modelId="{BF44577C-778D-4FE2-B3D7-3B762D35BA1F}" type="parTrans" cxnId="{4D079F41-4EB3-44EE-AD47-D7E581821435}">
      <dgm:prSet/>
      <dgm:spPr/>
      <dgm:t>
        <a:bodyPr/>
        <a:lstStyle/>
        <a:p>
          <a:endParaRPr lang="en-US"/>
        </a:p>
      </dgm:t>
    </dgm:pt>
    <dgm:pt modelId="{8DB17168-2A64-48E7-AA41-BAFBEDD5BDE9}" type="sibTrans" cxnId="{4D079F41-4EB3-44EE-AD47-D7E581821435}">
      <dgm:prSet/>
      <dgm:spPr/>
      <dgm:t>
        <a:bodyPr/>
        <a:lstStyle/>
        <a:p>
          <a:endParaRPr lang="en-US"/>
        </a:p>
      </dgm:t>
    </dgm:pt>
    <dgm:pt modelId="{89F42F7F-41C0-4F82-B468-D7E327AD80E2}">
      <dgm:prSet/>
      <dgm:spPr/>
      <dgm:t>
        <a:bodyPr/>
        <a:lstStyle/>
        <a:p>
          <a:r>
            <a:rPr lang="en-US"/>
            <a:t>Ingen kan utestenges (ikke- ekslusivitet)</a:t>
          </a:r>
        </a:p>
      </dgm:t>
    </dgm:pt>
    <dgm:pt modelId="{585CC354-FA44-43B5-AFC2-0CC142C53225}" type="parTrans" cxnId="{B0B6D247-A500-4D29-A70B-01A2E040AF75}">
      <dgm:prSet/>
      <dgm:spPr/>
      <dgm:t>
        <a:bodyPr/>
        <a:lstStyle/>
        <a:p>
          <a:endParaRPr lang="en-US"/>
        </a:p>
      </dgm:t>
    </dgm:pt>
    <dgm:pt modelId="{F42DC5F9-1674-4928-A6A9-E9BB26F21225}" type="sibTrans" cxnId="{B0B6D247-A500-4D29-A70B-01A2E040AF75}">
      <dgm:prSet/>
      <dgm:spPr/>
      <dgm:t>
        <a:bodyPr/>
        <a:lstStyle/>
        <a:p>
          <a:endParaRPr lang="en-US"/>
        </a:p>
      </dgm:t>
    </dgm:pt>
    <dgm:pt modelId="{F090EADC-76C1-4949-B309-6CE2BD50BC97}">
      <dgm:prSet/>
      <dgm:spPr/>
      <dgm:t>
        <a:bodyPr/>
        <a:lstStyle/>
        <a:p>
          <a:r>
            <a:rPr lang="en-US"/>
            <a:t>Mitt konsum av godet forringer ikke dine muligheter for konsum (ikke-rivalisering)</a:t>
          </a:r>
        </a:p>
      </dgm:t>
    </dgm:pt>
    <dgm:pt modelId="{45363DD0-6964-49E0-87A7-32EDEDDE9E30}" type="parTrans" cxnId="{F9F9483A-F726-4FE9-9945-B6281292D2F4}">
      <dgm:prSet/>
      <dgm:spPr/>
      <dgm:t>
        <a:bodyPr/>
        <a:lstStyle/>
        <a:p>
          <a:endParaRPr lang="en-US"/>
        </a:p>
      </dgm:t>
    </dgm:pt>
    <dgm:pt modelId="{D61B4762-C25C-498E-B636-EBB96FC006C7}" type="sibTrans" cxnId="{F9F9483A-F726-4FE9-9945-B6281292D2F4}">
      <dgm:prSet/>
      <dgm:spPr/>
      <dgm:t>
        <a:bodyPr/>
        <a:lstStyle/>
        <a:p>
          <a:endParaRPr lang="en-US"/>
        </a:p>
      </dgm:t>
    </dgm:pt>
    <dgm:pt modelId="{28E2FC97-4826-4221-8B8E-AB5529E4A3B0}">
      <dgm:prSet/>
      <dgm:spPr/>
      <dgm:t>
        <a:bodyPr/>
        <a:lstStyle/>
        <a:p>
          <a:r>
            <a:rPr lang="en-US"/>
            <a:t>Gatelys, forsvar, lov og orden osv</a:t>
          </a:r>
        </a:p>
      </dgm:t>
    </dgm:pt>
    <dgm:pt modelId="{FA10104E-F343-42A2-9B96-00FB32F8EF30}" type="parTrans" cxnId="{5A0271EC-5D38-4689-877F-1FDC67C21E3D}">
      <dgm:prSet/>
      <dgm:spPr/>
      <dgm:t>
        <a:bodyPr/>
        <a:lstStyle/>
        <a:p>
          <a:endParaRPr lang="en-US"/>
        </a:p>
      </dgm:t>
    </dgm:pt>
    <dgm:pt modelId="{27350922-4B3A-414F-AB49-DFA5A0E2F89A}" type="sibTrans" cxnId="{5A0271EC-5D38-4689-877F-1FDC67C21E3D}">
      <dgm:prSet/>
      <dgm:spPr/>
      <dgm:t>
        <a:bodyPr/>
        <a:lstStyle/>
        <a:p>
          <a:endParaRPr lang="en-US"/>
        </a:p>
      </dgm:t>
    </dgm:pt>
    <dgm:pt modelId="{C4DE502B-2EEA-4648-B117-DCB30BD9937A}" type="pres">
      <dgm:prSet presAssocID="{6F92D7FF-2D12-4018-94BC-1F1B2A237B7E}" presName="linear" presStyleCnt="0">
        <dgm:presLayoutVars>
          <dgm:dir/>
          <dgm:animLvl val="lvl"/>
          <dgm:resizeHandles val="exact"/>
        </dgm:presLayoutVars>
      </dgm:prSet>
      <dgm:spPr/>
    </dgm:pt>
    <dgm:pt modelId="{0D2D57C0-9C15-4098-92D3-AFC069E64903}" type="pres">
      <dgm:prSet presAssocID="{1803FA64-0FA3-4173-90C1-873C2EE06AC2}" presName="parentLin" presStyleCnt="0"/>
      <dgm:spPr/>
    </dgm:pt>
    <dgm:pt modelId="{3FB6799D-97E3-484A-9CE8-ADA356A2B49D}" type="pres">
      <dgm:prSet presAssocID="{1803FA64-0FA3-4173-90C1-873C2EE06AC2}" presName="parentLeftMargin" presStyleLbl="node1" presStyleIdx="0" presStyleCnt="2"/>
      <dgm:spPr/>
    </dgm:pt>
    <dgm:pt modelId="{0A005199-F5DA-464B-BFBB-43D78206480E}" type="pres">
      <dgm:prSet presAssocID="{1803FA64-0FA3-4173-90C1-873C2EE06AC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546B9D-39DC-4E94-8477-57E7350526E2}" type="pres">
      <dgm:prSet presAssocID="{1803FA64-0FA3-4173-90C1-873C2EE06AC2}" presName="negativeSpace" presStyleCnt="0"/>
      <dgm:spPr/>
    </dgm:pt>
    <dgm:pt modelId="{3483EB6C-E9B0-4A4E-8417-10878688D2D7}" type="pres">
      <dgm:prSet presAssocID="{1803FA64-0FA3-4173-90C1-873C2EE06AC2}" presName="childText" presStyleLbl="conFgAcc1" presStyleIdx="0" presStyleCnt="2">
        <dgm:presLayoutVars>
          <dgm:bulletEnabled val="1"/>
        </dgm:presLayoutVars>
      </dgm:prSet>
      <dgm:spPr/>
    </dgm:pt>
    <dgm:pt modelId="{EBE9CAA3-8329-4B63-99F0-227E29509459}" type="pres">
      <dgm:prSet presAssocID="{8DB17168-2A64-48E7-AA41-BAFBEDD5BDE9}" presName="spaceBetweenRectangles" presStyleCnt="0"/>
      <dgm:spPr/>
    </dgm:pt>
    <dgm:pt modelId="{CAAB0D06-F169-49C2-99CE-27B40D8C9372}" type="pres">
      <dgm:prSet presAssocID="{28E2FC97-4826-4221-8B8E-AB5529E4A3B0}" presName="parentLin" presStyleCnt="0"/>
      <dgm:spPr/>
    </dgm:pt>
    <dgm:pt modelId="{B8FFCC85-E98A-45D2-836E-8FB1E9563A1E}" type="pres">
      <dgm:prSet presAssocID="{28E2FC97-4826-4221-8B8E-AB5529E4A3B0}" presName="parentLeftMargin" presStyleLbl="node1" presStyleIdx="0" presStyleCnt="2"/>
      <dgm:spPr/>
    </dgm:pt>
    <dgm:pt modelId="{A883E57F-77AE-4FBB-9C7F-7912B5C3FD7A}" type="pres">
      <dgm:prSet presAssocID="{28E2FC97-4826-4221-8B8E-AB5529E4A3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C92648B-676C-43B6-AD5B-45F610A87E62}" type="pres">
      <dgm:prSet presAssocID="{28E2FC97-4826-4221-8B8E-AB5529E4A3B0}" presName="negativeSpace" presStyleCnt="0"/>
      <dgm:spPr/>
    </dgm:pt>
    <dgm:pt modelId="{B8CA60E8-054E-451B-864C-323E04DB98DA}" type="pres">
      <dgm:prSet presAssocID="{28E2FC97-4826-4221-8B8E-AB5529E4A3B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4252D26-8DA8-4B1B-B7F0-7DD2E33F340C}" type="presOf" srcId="{28E2FC97-4826-4221-8B8E-AB5529E4A3B0}" destId="{A883E57F-77AE-4FBB-9C7F-7912B5C3FD7A}" srcOrd="1" destOrd="0" presId="urn:microsoft.com/office/officeart/2005/8/layout/list1"/>
    <dgm:cxn modelId="{F9F9483A-F726-4FE9-9945-B6281292D2F4}" srcId="{1803FA64-0FA3-4173-90C1-873C2EE06AC2}" destId="{F090EADC-76C1-4949-B309-6CE2BD50BC97}" srcOrd="1" destOrd="0" parTransId="{45363DD0-6964-49E0-87A7-32EDEDDE9E30}" sibTransId="{D61B4762-C25C-498E-B636-EBB96FC006C7}"/>
    <dgm:cxn modelId="{4D079F41-4EB3-44EE-AD47-D7E581821435}" srcId="{6F92D7FF-2D12-4018-94BC-1F1B2A237B7E}" destId="{1803FA64-0FA3-4173-90C1-873C2EE06AC2}" srcOrd="0" destOrd="0" parTransId="{BF44577C-778D-4FE2-B3D7-3B762D35BA1F}" sibTransId="{8DB17168-2A64-48E7-AA41-BAFBEDD5BDE9}"/>
    <dgm:cxn modelId="{B0B6D247-A500-4D29-A70B-01A2E040AF75}" srcId="{1803FA64-0FA3-4173-90C1-873C2EE06AC2}" destId="{89F42F7F-41C0-4F82-B468-D7E327AD80E2}" srcOrd="0" destOrd="0" parTransId="{585CC354-FA44-43B5-AFC2-0CC142C53225}" sibTransId="{F42DC5F9-1674-4928-A6A9-E9BB26F21225}"/>
    <dgm:cxn modelId="{1A261C6A-47DA-4B47-8909-8FEA40E54972}" type="presOf" srcId="{28E2FC97-4826-4221-8B8E-AB5529E4A3B0}" destId="{B8FFCC85-E98A-45D2-836E-8FB1E9563A1E}" srcOrd="0" destOrd="0" presId="urn:microsoft.com/office/officeart/2005/8/layout/list1"/>
    <dgm:cxn modelId="{6F04E557-F25F-4568-A5C5-8AC27CB1F692}" type="presOf" srcId="{89F42F7F-41C0-4F82-B468-D7E327AD80E2}" destId="{3483EB6C-E9B0-4A4E-8417-10878688D2D7}" srcOrd="0" destOrd="0" presId="urn:microsoft.com/office/officeart/2005/8/layout/list1"/>
    <dgm:cxn modelId="{2CE50AA5-025A-47B6-B092-67B6BA6150EF}" type="presOf" srcId="{1803FA64-0FA3-4173-90C1-873C2EE06AC2}" destId="{0A005199-F5DA-464B-BFBB-43D78206480E}" srcOrd="1" destOrd="0" presId="urn:microsoft.com/office/officeart/2005/8/layout/list1"/>
    <dgm:cxn modelId="{8190C4AE-C5DF-4E51-BFBF-568F51C11F0C}" type="presOf" srcId="{1803FA64-0FA3-4173-90C1-873C2EE06AC2}" destId="{3FB6799D-97E3-484A-9CE8-ADA356A2B49D}" srcOrd="0" destOrd="0" presId="urn:microsoft.com/office/officeart/2005/8/layout/list1"/>
    <dgm:cxn modelId="{AFBF59BE-FC15-48A9-86A5-E583C90A6F32}" type="presOf" srcId="{F090EADC-76C1-4949-B309-6CE2BD50BC97}" destId="{3483EB6C-E9B0-4A4E-8417-10878688D2D7}" srcOrd="0" destOrd="1" presId="urn:microsoft.com/office/officeart/2005/8/layout/list1"/>
    <dgm:cxn modelId="{6F681FE6-EA91-4360-A61C-69C7226D8D0C}" type="presOf" srcId="{6F92D7FF-2D12-4018-94BC-1F1B2A237B7E}" destId="{C4DE502B-2EEA-4648-B117-DCB30BD9937A}" srcOrd="0" destOrd="0" presId="urn:microsoft.com/office/officeart/2005/8/layout/list1"/>
    <dgm:cxn modelId="{5A0271EC-5D38-4689-877F-1FDC67C21E3D}" srcId="{6F92D7FF-2D12-4018-94BC-1F1B2A237B7E}" destId="{28E2FC97-4826-4221-8B8E-AB5529E4A3B0}" srcOrd="1" destOrd="0" parTransId="{FA10104E-F343-42A2-9B96-00FB32F8EF30}" sibTransId="{27350922-4B3A-414F-AB49-DFA5A0E2F89A}"/>
    <dgm:cxn modelId="{1E7F5534-27A2-4471-86CE-27477C933BFD}" type="presParOf" srcId="{C4DE502B-2EEA-4648-B117-DCB30BD9937A}" destId="{0D2D57C0-9C15-4098-92D3-AFC069E64903}" srcOrd="0" destOrd="0" presId="urn:microsoft.com/office/officeart/2005/8/layout/list1"/>
    <dgm:cxn modelId="{B2E9464C-A0FF-4E5B-9677-2B84371F187E}" type="presParOf" srcId="{0D2D57C0-9C15-4098-92D3-AFC069E64903}" destId="{3FB6799D-97E3-484A-9CE8-ADA356A2B49D}" srcOrd="0" destOrd="0" presId="urn:microsoft.com/office/officeart/2005/8/layout/list1"/>
    <dgm:cxn modelId="{C497B9FA-5D1F-4895-80FA-7818834743D6}" type="presParOf" srcId="{0D2D57C0-9C15-4098-92D3-AFC069E64903}" destId="{0A005199-F5DA-464B-BFBB-43D78206480E}" srcOrd="1" destOrd="0" presId="urn:microsoft.com/office/officeart/2005/8/layout/list1"/>
    <dgm:cxn modelId="{C539402F-B762-49B1-958E-B84A4343C3ED}" type="presParOf" srcId="{C4DE502B-2EEA-4648-B117-DCB30BD9937A}" destId="{6B546B9D-39DC-4E94-8477-57E7350526E2}" srcOrd="1" destOrd="0" presId="urn:microsoft.com/office/officeart/2005/8/layout/list1"/>
    <dgm:cxn modelId="{EF00E6EB-F21F-4048-A5CE-644BD81327CF}" type="presParOf" srcId="{C4DE502B-2EEA-4648-B117-DCB30BD9937A}" destId="{3483EB6C-E9B0-4A4E-8417-10878688D2D7}" srcOrd="2" destOrd="0" presId="urn:microsoft.com/office/officeart/2005/8/layout/list1"/>
    <dgm:cxn modelId="{AD2C6CC6-8D5C-400E-9B03-D324CAD72683}" type="presParOf" srcId="{C4DE502B-2EEA-4648-B117-DCB30BD9937A}" destId="{EBE9CAA3-8329-4B63-99F0-227E29509459}" srcOrd="3" destOrd="0" presId="urn:microsoft.com/office/officeart/2005/8/layout/list1"/>
    <dgm:cxn modelId="{871AB8D4-21B2-493F-A42A-6722189697C9}" type="presParOf" srcId="{C4DE502B-2EEA-4648-B117-DCB30BD9937A}" destId="{CAAB0D06-F169-49C2-99CE-27B40D8C9372}" srcOrd="4" destOrd="0" presId="urn:microsoft.com/office/officeart/2005/8/layout/list1"/>
    <dgm:cxn modelId="{7F615C04-66E9-4AC6-AC58-8978026CFA8A}" type="presParOf" srcId="{CAAB0D06-F169-49C2-99CE-27B40D8C9372}" destId="{B8FFCC85-E98A-45D2-836E-8FB1E9563A1E}" srcOrd="0" destOrd="0" presId="urn:microsoft.com/office/officeart/2005/8/layout/list1"/>
    <dgm:cxn modelId="{1562A906-C321-4AA3-9588-3CB1EC4B4B61}" type="presParOf" srcId="{CAAB0D06-F169-49C2-99CE-27B40D8C9372}" destId="{A883E57F-77AE-4FBB-9C7F-7912B5C3FD7A}" srcOrd="1" destOrd="0" presId="urn:microsoft.com/office/officeart/2005/8/layout/list1"/>
    <dgm:cxn modelId="{B4B92DDA-7271-4366-BFC0-B9608C359E30}" type="presParOf" srcId="{C4DE502B-2EEA-4648-B117-DCB30BD9937A}" destId="{8C92648B-676C-43B6-AD5B-45F610A87E62}" srcOrd="5" destOrd="0" presId="urn:microsoft.com/office/officeart/2005/8/layout/list1"/>
    <dgm:cxn modelId="{DA585A14-015A-4770-A4FA-7020243901F6}" type="presParOf" srcId="{C4DE502B-2EEA-4648-B117-DCB30BD9937A}" destId="{B8CA60E8-054E-451B-864C-323E04DB98D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084FF1-7BA7-4236-A562-71E89CBBDB7E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64416A-D8C2-4DA9-9C3E-9FEA986CE458}">
      <dgm:prSet/>
      <dgm:spPr/>
      <dgm:t>
        <a:bodyPr/>
        <a:lstStyle/>
        <a:p>
          <a:r>
            <a:rPr lang="nb-NO"/>
            <a:t>Likevekt i dominante strategier er entydig</a:t>
          </a:r>
          <a:endParaRPr lang="en-US"/>
        </a:p>
      </dgm:t>
    </dgm:pt>
    <dgm:pt modelId="{5C98C3A5-65DC-4CED-958B-9C690EFEDDD6}" type="parTrans" cxnId="{C7EF62C9-8611-4012-A1AA-F8B4466416A7}">
      <dgm:prSet/>
      <dgm:spPr/>
      <dgm:t>
        <a:bodyPr/>
        <a:lstStyle/>
        <a:p>
          <a:endParaRPr lang="en-US"/>
        </a:p>
      </dgm:t>
    </dgm:pt>
    <dgm:pt modelId="{F7BC1D0F-DC6B-4120-9792-E0EFF4101BF0}" type="sibTrans" cxnId="{C7EF62C9-8611-4012-A1AA-F8B4466416A7}">
      <dgm:prSet/>
      <dgm:spPr/>
      <dgm:t>
        <a:bodyPr/>
        <a:lstStyle/>
        <a:p>
          <a:endParaRPr lang="en-US"/>
        </a:p>
      </dgm:t>
    </dgm:pt>
    <dgm:pt modelId="{DD9C3231-FB2C-44BC-ACA6-C57D5550142A}">
      <dgm:prSet/>
      <dgm:spPr/>
      <dgm:t>
        <a:bodyPr/>
        <a:lstStyle/>
        <a:p>
          <a:r>
            <a:rPr lang="nb-NO"/>
            <a:t>En slik likevekt eksisterer ikke alltid</a:t>
          </a:r>
          <a:endParaRPr lang="en-US"/>
        </a:p>
      </dgm:t>
    </dgm:pt>
    <dgm:pt modelId="{7F1AA478-CC23-44BF-9C7D-0BB6C8A5613E}" type="parTrans" cxnId="{FFF559FE-02FD-49DA-8764-CFE40370FE3C}">
      <dgm:prSet/>
      <dgm:spPr/>
      <dgm:t>
        <a:bodyPr/>
        <a:lstStyle/>
        <a:p>
          <a:endParaRPr lang="en-US"/>
        </a:p>
      </dgm:t>
    </dgm:pt>
    <dgm:pt modelId="{540A0BE4-440A-4504-B391-FCFEF67EB599}" type="sibTrans" cxnId="{FFF559FE-02FD-49DA-8764-CFE40370FE3C}">
      <dgm:prSet/>
      <dgm:spPr/>
      <dgm:t>
        <a:bodyPr/>
        <a:lstStyle/>
        <a:p>
          <a:endParaRPr lang="en-US"/>
        </a:p>
      </dgm:t>
    </dgm:pt>
    <dgm:pt modelId="{5DA8D7CD-37A2-4F78-AF0A-46E3679BEE32}">
      <dgm:prSet/>
      <dgm:spPr/>
      <dgm:t>
        <a:bodyPr/>
        <a:lstStyle/>
        <a:p>
          <a:r>
            <a:rPr lang="nb-NO"/>
            <a:t>Må være beste svar uansett hva motspilleren gjør</a:t>
          </a:r>
          <a:endParaRPr lang="en-US"/>
        </a:p>
      </dgm:t>
    </dgm:pt>
    <dgm:pt modelId="{0404FB28-4B11-49FD-BA27-3448E7B90988}" type="parTrans" cxnId="{6C62243F-38A4-4441-B314-9C696E8BD559}">
      <dgm:prSet/>
      <dgm:spPr/>
      <dgm:t>
        <a:bodyPr/>
        <a:lstStyle/>
        <a:p>
          <a:endParaRPr lang="en-US"/>
        </a:p>
      </dgm:t>
    </dgm:pt>
    <dgm:pt modelId="{6675F6AF-5EB6-46F5-A6B3-6A3576E808D6}" type="sibTrans" cxnId="{6C62243F-38A4-4441-B314-9C696E8BD559}">
      <dgm:prSet/>
      <dgm:spPr/>
      <dgm:t>
        <a:bodyPr/>
        <a:lstStyle/>
        <a:p>
          <a:endParaRPr lang="en-US"/>
        </a:p>
      </dgm:t>
    </dgm:pt>
    <dgm:pt modelId="{26E93CA7-6110-4855-8B8E-29FDD1D8E1F8}">
      <dgm:prSet/>
      <dgm:spPr/>
      <dgm:t>
        <a:bodyPr/>
        <a:lstStyle/>
        <a:p>
          <a:r>
            <a:rPr lang="nb-NO"/>
            <a:t>Nash likevekt</a:t>
          </a:r>
          <a:endParaRPr lang="en-US"/>
        </a:p>
      </dgm:t>
    </dgm:pt>
    <dgm:pt modelId="{1956DAAD-4645-447A-BDCA-6D5C6068DD71}" type="parTrans" cxnId="{6FA71336-94D9-40AC-94DE-51DF19F95241}">
      <dgm:prSet/>
      <dgm:spPr/>
      <dgm:t>
        <a:bodyPr/>
        <a:lstStyle/>
        <a:p>
          <a:endParaRPr lang="en-US"/>
        </a:p>
      </dgm:t>
    </dgm:pt>
    <dgm:pt modelId="{65F05CB0-0726-4814-B70C-707270C1732B}" type="sibTrans" cxnId="{6FA71336-94D9-40AC-94DE-51DF19F95241}">
      <dgm:prSet/>
      <dgm:spPr/>
      <dgm:t>
        <a:bodyPr/>
        <a:lstStyle/>
        <a:p>
          <a:endParaRPr lang="en-US"/>
        </a:p>
      </dgm:t>
    </dgm:pt>
    <dgm:pt modelId="{F8BD6663-1B52-4477-A810-E50846F40D58}">
      <dgm:prSet/>
      <dgm:spPr/>
      <dgm:t>
        <a:bodyPr/>
        <a:lstStyle/>
        <a:p>
          <a:r>
            <a:rPr lang="nb-NO"/>
            <a:t>Spillere har ingen insentiv til å bytte valgt handling</a:t>
          </a:r>
          <a:endParaRPr lang="en-US"/>
        </a:p>
      </dgm:t>
    </dgm:pt>
    <dgm:pt modelId="{E0833B3B-9B9E-4F24-8B6C-25226E6EA567}" type="parTrans" cxnId="{BD87678B-0766-4367-8531-DFD3D00B0FD7}">
      <dgm:prSet/>
      <dgm:spPr/>
      <dgm:t>
        <a:bodyPr/>
        <a:lstStyle/>
        <a:p>
          <a:endParaRPr lang="en-US"/>
        </a:p>
      </dgm:t>
    </dgm:pt>
    <dgm:pt modelId="{4E11BB67-42BC-4474-A7A3-5D5F5EA9A935}" type="sibTrans" cxnId="{BD87678B-0766-4367-8531-DFD3D00B0FD7}">
      <dgm:prSet/>
      <dgm:spPr/>
      <dgm:t>
        <a:bodyPr/>
        <a:lstStyle/>
        <a:p>
          <a:endParaRPr lang="en-US"/>
        </a:p>
      </dgm:t>
    </dgm:pt>
    <dgm:pt modelId="{9C4B4E2D-97B4-4AEF-BDA0-F26B88335305}">
      <dgm:prSet/>
      <dgm:spPr/>
      <dgm:t>
        <a:bodyPr/>
        <a:lstStyle/>
        <a:p>
          <a:r>
            <a:rPr lang="nb-NO"/>
            <a:t>Handlingen er beste svar til andre spillernes sine handlinger</a:t>
          </a:r>
          <a:endParaRPr lang="en-US"/>
        </a:p>
      </dgm:t>
    </dgm:pt>
    <dgm:pt modelId="{31ED6953-2423-456D-869A-2D5AED5F6139}" type="parTrans" cxnId="{F6ADAC27-E514-4F78-9E9B-AC2A24E0BABE}">
      <dgm:prSet/>
      <dgm:spPr/>
      <dgm:t>
        <a:bodyPr/>
        <a:lstStyle/>
        <a:p>
          <a:endParaRPr lang="en-US"/>
        </a:p>
      </dgm:t>
    </dgm:pt>
    <dgm:pt modelId="{45FAFF24-1C0C-4CB6-98B0-DB0A17DE416F}" type="sibTrans" cxnId="{F6ADAC27-E514-4F78-9E9B-AC2A24E0BABE}">
      <dgm:prSet/>
      <dgm:spPr/>
      <dgm:t>
        <a:bodyPr/>
        <a:lstStyle/>
        <a:p>
          <a:endParaRPr lang="en-US"/>
        </a:p>
      </dgm:t>
    </dgm:pt>
    <dgm:pt modelId="{A190DA28-A5E8-4B00-85AF-554B82342260}" type="pres">
      <dgm:prSet presAssocID="{6E084FF1-7BA7-4236-A562-71E89CBBDB7E}" presName="Name0" presStyleCnt="0">
        <dgm:presLayoutVars>
          <dgm:dir/>
          <dgm:animLvl val="lvl"/>
          <dgm:resizeHandles val="exact"/>
        </dgm:presLayoutVars>
      </dgm:prSet>
      <dgm:spPr/>
    </dgm:pt>
    <dgm:pt modelId="{6031A3CE-AD1A-4BCA-B936-D447AE8483DB}" type="pres">
      <dgm:prSet presAssocID="{C664416A-D8C2-4DA9-9C3E-9FEA986CE458}" presName="linNode" presStyleCnt="0"/>
      <dgm:spPr/>
    </dgm:pt>
    <dgm:pt modelId="{B43C56B2-56C5-49DA-8778-FDB0AF393510}" type="pres">
      <dgm:prSet presAssocID="{C664416A-D8C2-4DA9-9C3E-9FEA986CE45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45DD656-361A-4D18-A3C8-275F30E36F0E}" type="pres">
      <dgm:prSet presAssocID="{F7BC1D0F-DC6B-4120-9792-E0EFF4101BF0}" presName="sp" presStyleCnt="0"/>
      <dgm:spPr/>
    </dgm:pt>
    <dgm:pt modelId="{E2AC9C13-8704-46A4-8979-2ED23BB067F3}" type="pres">
      <dgm:prSet presAssocID="{DD9C3231-FB2C-44BC-ACA6-C57D5550142A}" presName="linNode" presStyleCnt="0"/>
      <dgm:spPr/>
    </dgm:pt>
    <dgm:pt modelId="{A44896C7-B98E-4740-8442-26B1D259F36E}" type="pres">
      <dgm:prSet presAssocID="{DD9C3231-FB2C-44BC-ACA6-C57D5550142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6F37A9F-4A98-4E85-9D97-D23C1AE2C386}" type="pres">
      <dgm:prSet presAssocID="{DD9C3231-FB2C-44BC-ACA6-C57D5550142A}" presName="descendantText" presStyleLbl="alignAccFollowNode1" presStyleIdx="0" presStyleCnt="2">
        <dgm:presLayoutVars>
          <dgm:bulletEnabled val="1"/>
        </dgm:presLayoutVars>
      </dgm:prSet>
      <dgm:spPr/>
    </dgm:pt>
    <dgm:pt modelId="{A12DC01B-0B33-418F-B9A8-764CBBD96E96}" type="pres">
      <dgm:prSet presAssocID="{540A0BE4-440A-4504-B391-FCFEF67EB599}" presName="sp" presStyleCnt="0"/>
      <dgm:spPr/>
    </dgm:pt>
    <dgm:pt modelId="{CC5B27B0-49C4-4A88-BEA5-AAA4E258B40F}" type="pres">
      <dgm:prSet presAssocID="{26E93CA7-6110-4855-8B8E-29FDD1D8E1F8}" presName="linNode" presStyleCnt="0"/>
      <dgm:spPr/>
    </dgm:pt>
    <dgm:pt modelId="{CDCDCF83-8D86-4D47-A8A1-B1F103499763}" type="pres">
      <dgm:prSet presAssocID="{26E93CA7-6110-4855-8B8E-29FDD1D8E1F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AC8532A-83ED-45E8-ABDD-DFD9C0FA5917}" type="pres">
      <dgm:prSet presAssocID="{26E93CA7-6110-4855-8B8E-29FDD1D8E1F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6AE7D13-69FA-4B57-86B4-F2D700AF23E1}" type="presOf" srcId="{5DA8D7CD-37A2-4F78-AF0A-46E3679BEE32}" destId="{A6F37A9F-4A98-4E85-9D97-D23C1AE2C386}" srcOrd="0" destOrd="0" presId="urn:microsoft.com/office/officeart/2005/8/layout/vList5"/>
    <dgm:cxn modelId="{F6ADAC27-E514-4F78-9E9B-AC2A24E0BABE}" srcId="{26E93CA7-6110-4855-8B8E-29FDD1D8E1F8}" destId="{9C4B4E2D-97B4-4AEF-BDA0-F26B88335305}" srcOrd="1" destOrd="0" parTransId="{31ED6953-2423-456D-869A-2D5AED5F6139}" sibTransId="{45FAFF24-1C0C-4CB6-98B0-DB0A17DE416F}"/>
    <dgm:cxn modelId="{DA558733-76E1-471E-B8C0-428624EB1570}" type="presOf" srcId="{6E084FF1-7BA7-4236-A562-71E89CBBDB7E}" destId="{A190DA28-A5E8-4B00-85AF-554B82342260}" srcOrd="0" destOrd="0" presId="urn:microsoft.com/office/officeart/2005/8/layout/vList5"/>
    <dgm:cxn modelId="{6FA71336-94D9-40AC-94DE-51DF19F95241}" srcId="{6E084FF1-7BA7-4236-A562-71E89CBBDB7E}" destId="{26E93CA7-6110-4855-8B8E-29FDD1D8E1F8}" srcOrd="2" destOrd="0" parTransId="{1956DAAD-4645-447A-BDCA-6D5C6068DD71}" sibTransId="{65F05CB0-0726-4814-B70C-707270C1732B}"/>
    <dgm:cxn modelId="{6C62243F-38A4-4441-B314-9C696E8BD559}" srcId="{DD9C3231-FB2C-44BC-ACA6-C57D5550142A}" destId="{5DA8D7CD-37A2-4F78-AF0A-46E3679BEE32}" srcOrd="0" destOrd="0" parTransId="{0404FB28-4B11-49FD-BA27-3448E7B90988}" sibTransId="{6675F6AF-5EB6-46F5-A6B3-6A3576E808D6}"/>
    <dgm:cxn modelId="{B7F7145B-2C79-4373-8F2F-295EDC70F99C}" type="presOf" srcId="{F8BD6663-1B52-4477-A810-E50846F40D58}" destId="{FAC8532A-83ED-45E8-ABDD-DFD9C0FA5917}" srcOrd="0" destOrd="0" presId="urn:microsoft.com/office/officeart/2005/8/layout/vList5"/>
    <dgm:cxn modelId="{F1BE7865-A173-4A9E-9CC9-F1DC8C0C69A1}" type="presOf" srcId="{9C4B4E2D-97B4-4AEF-BDA0-F26B88335305}" destId="{FAC8532A-83ED-45E8-ABDD-DFD9C0FA5917}" srcOrd="0" destOrd="1" presId="urn:microsoft.com/office/officeart/2005/8/layout/vList5"/>
    <dgm:cxn modelId="{6C381850-3636-45A6-BE54-5994D34F5ABF}" type="presOf" srcId="{26E93CA7-6110-4855-8B8E-29FDD1D8E1F8}" destId="{CDCDCF83-8D86-4D47-A8A1-B1F103499763}" srcOrd="0" destOrd="0" presId="urn:microsoft.com/office/officeart/2005/8/layout/vList5"/>
    <dgm:cxn modelId="{BD87678B-0766-4367-8531-DFD3D00B0FD7}" srcId="{26E93CA7-6110-4855-8B8E-29FDD1D8E1F8}" destId="{F8BD6663-1B52-4477-A810-E50846F40D58}" srcOrd="0" destOrd="0" parTransId="{E0833B3B-9B9E-4F24-8B6C-25226E6EA567}" sibTransId="{4E11BB67-42BC-4474-A7A3-5D5F5EA9A935}"/>
    <dgm:cxn modelId="{7D6238C2-D277-4674-92DD-8FA478310CFF}" type="presOf" srcId="{DD9C3231-FB2C-44BC-ACA6-C57D5550142A}" destId="{A44896C7-B98E-4740-8442-26B1D259F36E}" srcOrd="0" destOrd="0" presId="urn:microsoft.com/office/officeart/2005/8/layout/vList5"/>
    <dgm:cxn modelId="{C7EF62C9-8611-4012-A1AA-F8B4466416A7}" srcId="{6E084FF1-7BA7-4236-A562-71E89CBBDB7E}" destId="{C664416A-D8C2-4DA9-9C3E-9FEA986CE458}" srcOrd="0" destOrd="0" parTransId="{5C98C3A5-65DC-4CED-958B-9C690EFEDDD6}" sibTransId="{F7BC1D0F-DC6B-4120-9792-E0EFF4101BF0}"/>
    <dgm:cxn modelId="{A66C0AE4-7564-4CC4-AC33-5F48F4BA2B7D}" type="presOf" srcId="{C664416A-D8C2-4DA9-9C3E-9FEA986CE458}" destId="{B43C56B2-56C5-49DA-8778-FDB0AF393510}" srcOrd="0" destOrd="0" presId="urn:microsoft.com/office/officeart/2005/8/layout/vList5"/>
    <dgm:cxn modelId="{FFF559FE-02FD-49DA-8764-CFE40370FE3C}" srcId="{6E084FF1-7BA7-4236-A562-71E89CBBDB7E}" destId="{DD9C3231-FB2C-44BC-ACA6-C57D5550142A}" srcOrd="1" destOrd="0" parTransId="{7F1AA478-CC23-44BF-9C7D-0BB6C8A5613E}" sibTransId="{540A0BE4-440A-4504-B391-FCFEF67EB599}"/>
    <dgm:cxn modelId="{3FF95CBD-B20A-43E1-AF09-1E21C435A524}" type="presParOf" srcId="{A190DA28-A5E8-4B00-85AF-554B82342260}" destId="{6031A3CE-AD1A-4BCA-B936-D447AE8483DB}" srcOrd="0" destOrd="0" presId="urn:microsoft.com/office/officeart/2005/8/layout/vList5"/>
    <dgm:cxn modelId="{6E29123B-4E27-49B2-BC30-24C3003C3475}" type="presParOf" srcId="{6031A3CE-AD1A-4BCA-B936-D447AE8483DB}" destId="{B43C56B2-56C5-49DA-8778-FDB0AF393510}" srcOrd="0" destOrd="0" presId="urn:microsoft.com/office/officeart/2005/8/layout/vList5"/>
    <dgm:cxn modelId="{DE969DA1-C266-49D0-9E03-0B07513B0097}" type="presParOf" srcId="{A190DA28-A5E8-4B00-85AF-554B82342260}" destId="{145DD656-361A-4D18-A3C8-275F30E36F0E}" srcOrd="1" destOrd="0" presId="urn:microsoft.com/office/officeart/2005/8/layout/vList5"/>
    <dgm:cxn modelId="{E5FFCCAD-B6A7-4CE2-BEA0-34C59C5BE32E}" type="presParOf" srcId="{A190DA28-A5E8-4B00-85AF-554B82342260}" destId="{E2AC9C13-8704-46A4-8979-2ED23BB067F3}" srcOrd="2" destOrd="0" presId="urn:microsoft.com/office/officeart/2005/8/layout/vList5"/>
    <dgm:cxn modelId="{6F54C93A-B97E-4BF3-9141-57AC4DC8F212}" type="presParOf" srcId="{E2AC9C13-8704-46A4-8979-2ED23BB067F3}" destId="{A44896C7-B98E-4740-8442-26B1D259F36E}" srcOrd="0" destOrd="0" presId="urn:microsoft.com/office/officeart/2005/8/layout/vList5"/>
    <dgm:cxn modelId="{9534F038-55D5-473E-A424-B2199D2D7B30}" type="presParOf" srcId="{E2AC9C13-8704-46A4-8979-2ED23BB067F3}" destId="{A6F37A9F-4A98-4E85-9D97-D23C1AE2C386}" srcOrd="1" destOrd="0" presId="urn:microsoft.com/office/officeart/2005/8/layout/vList5"/>
    <dgm:cxn modelId="{483715D2-D8F3-42A3-9DA0-710B3A55A52D}" type="presParOf" srcId="{A190DA28-A5E8-4B00-85AF-554B82342260}" destId="{A12DC01B-0B33-418F-B9A8-764CBBD96E96}" srcOrd="3" destOrd="0" presId="urn:microsoft.com/office/officeart/2005/8/layout/vList5"/>
    <dgm:cxn modelId="{B7490130-9D10-4E43-B356-78C4233F8E4F}" type="presParOf" srcId="{A190DA28-A5E8-4B00-85AF-554B82342260}" destId="{CC5B27B0-49C4-4A88-BEA5-AAA4E258B40F}" srcOrd="4" destOrd="0" presId="urn:microsoft.com/office/officeart/2005/8/layout/vList5"/>
    <dgm:cxn modelId="{D632B27D-6DEE-4C84-8495-530111E7B40D}" type="presParOf" srcId="{CC5B27B0-49C4-4A88-BEA5-AAA4E258B40F}" destId="{CDCDCF83-8D86-4D47-A8A1-B1F103499763}" srcOrd="0" destOrd="0" presId="urn:microsoft.com/office/officeart/2005/8/layout/vList5"/>
    <dgm:cxn modelId="{DA4405CF-8A28-4857-AAEF-F3AEED0D7406}" type="presParOf" srcId="{CC5B27B0-49C4-4A88-BEA5-AAA4E258B40F}" destId="{FAC8532A-83ED-45E8-ABDD-DFD9C0FA59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74C27-FFA0-4DC1-B30D-EEFE6BF5640E}">
      <dsp:nvSpPr>
        <dsp:cNvPr id="0" name=""/>
        <dsp:cNvSpPr/>
      </dsp:nvSpPr>
      <dsp:spPr>
        <a:xfrm>
          <a:off x="0" y="169433"/>
          <a:ext cx="10515600" cy="12741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Spillerne hadde tatt hensyn til effekten (kostnaden) deres handling har på den andre bonden</a:t>
          </a:r>
        </a:p>
      </dsp:txBody>
      <dsp:txXfrm>
        <a:off x="62198" y="231631"/>
        <a:ext cx="10391204" cy="1149734"/>
      </dsp:txXfrm>
    </dsp:sp>
    <dsp:sp modelId="{44FEBA37-F886-4385-9C30-248CB42C9E35}">
      <dsp:nvSpPr>
        <dsp:cNvPr id="0" name=""/>
        <dsp:cNvSpPr/>
      </dsp:nvSpPr>
      <dsp:spPr>
        <a:xfrm>
          <a:off x="0" y="1538604"/>
          <a:ext cx="10515600" cy="12741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Spillerne kunne få den som brukte gift til å betale skaden (forurenser betaler)</a:t>
          </a:r>
        </a:p>
      </dsp:txBody>
      <dsp:txXfrm>
        <a:off x="62198" y="1600802"/>
        <a:ext cx="10391204" cy="1149734"/>
      </dsp:txXfrm>
    </dsp:sp>
    <dsp:sp modelId="{7296A663-78A0-4AE7-B770-46C61C85C8B6}">
      <dsp:nvSpPr>
        <dsp:cNvPr id="0" name=""/>
        <dsp:cNvSpPr/>
      </dsp:nvSpPr>
      <dsp:spPr>
        <a:xfrm>
          <a:off x="0" y="2907774"/>
          <a:ext cx="10515600" cy="12741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Spillerne kunne inngått en bindende avtale på forhånd om bruk av IPC (eller at de ikke ville bruke gift)</a:t>
          </a:r>
        </a:p>
      </dsp:txBody>
      <dsp:txXfrm>
        <a:off x="62198" y="2969972"/>
        <a:ext cx="10391204" cy="1149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8EBFA-7F08-4E45-A5C8-084E2C40A7F7}">
      <dsp:nvSpPr>
        <dsp:cNvPr id="0" name=""/>
        <dsp:cNvSpPr/>
      </dsp:nvSpPr>
      <dsp:spPr>
        <a:xfrm>
          <a:off x="0" y="47844"/>
          <a:ext cx="5181600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Anil har vunnet 10000 Rupees</a:t>
          </a:r>
        </a:p>
      </dsp:txBody>
      <dsp:txXfrm>
        <a:off x="65967" y="113811"/>
        <a:ext cx="5049666" cy="1219415"/>
      </dsp:txXfrm>
    </dsp:sp>
    <dsp:sp modelId="{21C9EF1C-ACE3-4C75-A548-A74F007AF146}">
      <dsp:nvSpPr>
        <dsp:cNvPr id="0" name=""/>
        <dsp:cNvSpPr/>
      </dsp:nvSpPr>
      <dsp:spPr>
        <a:xfrm>
          <a:off x="0" y="1499994"/>
          <a:ext cx="5181600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Kan dele med Bala</a:t>
          </a:r>
        </a:p>
      </dsp:txBody>
      <dsp:txXfrm>
        <a:off x="65967" y="1565961"/>
        <a:ext cx="5049666" cy="1219415"/>
      </dsp:txXfrm>
    </dsp:sp>
    <dsp:sp modelId="{B26EA285-54ED-4CF1-86CC-4031A77C8D3C}">
      <dsp:nvSpPr>
        <dsp:cNvPr id="0" name=""/>
        <dsp:cNvSpPr/>
      </dsp:nvSpPr>
      <dsp:spPr>
        <a:xfrm>
          <a:off x="0" y="2952143"/>
          <a:ext cx="5181600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 R til Bala betyr 1 mindre til Anil (nullsum)</a:t>
          </a:r>
        </a:p>
      </dsp:txBody>
      <dsp:txXfrm>
        <a:off x="65967" y="3018110"/>
        <a:ext cx="5049666" cy="1219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3EB6C-E9B0-4A4E-8417-10878688D2D7}">
      <dsp:nvSpPr>
        <dsp:cNvPr id="0" name=""/>
        <dsp:cNvSpPr/>
      </dsp:nvSpPr>
      <dsp:spPr>
        <a:xfrm>
          <a:off x="0" y="592231"/>
          <a:ext cx="5181600" cy="240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520700" rIns="40215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Ingen kan utestenges (ikke- ekslusivitet)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Mitt konsum av godet forringer ikke dine muligheter for konsum (ikke-rivalisering)</a:t>
          </a:r>
        </a:p>
      </dsp:txBody>
      <dsp:txXfrm>
        <a:off x="0" y="592231"/>
        <a:ext cx="5181600" cy="2401875"/>
      </dsp:txXfrm>
    </dsp:sp>
    <dsp:sp modelId="{0A005199-F5DA-464B-BFBB-43D78206480E}">
      <dsp:nvSpPr>
        <dsp:cNvPr id="0" name=""/>
        <dsp:cNvSpPr/>
      </dsp:nvSpPr>
      <dsp:spPr>
        <a:xfrm>
          <a:off x="259080" y="223231"/>
          <a:ext cx="362712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Kollektive goder er slik at</a:t>
          </a:r>
        </a:p>
      </dsp:txBody>
      <dsp:txXfrm>
        <a:off x="295106" y="259257"/>
        <a:ext cx="3555068" cy="665948"/>
      </dsp:txXfrm>
    </dsp:sp>
    <dsp:sp modelId="{B8CA60E8-054E-451B-864C-323E04DB98DA}">
      <dsp:nvSpPr>
        <dsp:cNvPr id="0" name=""/>
        <dsp:cNvSpPr/>
      </dsp:nvSpPr>
      <dsp:spPr>
        <a:xfrm>
          <a:off x="0" y="3498106"/>
          <a:ext cx="5181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3E57F-77AE-4FBB-9C7F-7912B5C3FD7A}">
      <dsp:nvSpPr>
        <dsp:cNvPr id="0" name=""/>
        <dsp:cNvSpPr/>
      </dsp:nvSpPr>
      <dsp:spPr>
        <a:xfrm>
          <a:off x="259080" y="3129106"/>
          <a:ext cx="362712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Gatelys, forsvar, lov og orden osv</a:t>
          </a:r>
        </a:p>
      </dsp:txBody>
      <dsp:txXfrm>
        <a:off x="295106" y="3165132"/>
        <a:ext cx="3555068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C56B2-56C5-49DA-8778-FDB0AF39351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900" kern="1200"/>
            <a:t>Likevekt i dominante strategier er entydig</a:t>
          </a:r>
          <a:endParaRPr lang="en-US" sz="2900" kern="1200"/>
        </a:p>
      </dsp:txBody>
      <dsp:txXfrm>
        <a:off x="68454" y="70578"/>
        <a:ext cx="3648708" cy="1265378"/>
      </dsp:txXfrm>
    </dsp:sp>
    <dsp:sp modelId="{A6F37A9F-4A98-4E85-9D97-D23C1AE2C386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200" kern="1200"/>
            <a:t>Må være beste svar uansett hva motspilleren gjør</a:t>
          </a:r>
          <a:endParaRPr lang="en-US" sz="2200" kern="1200"/>
        </a:p>
      </dsp:txBody>
      <dsp:txXfrm rot="-5400000">
        <a:off x="3785616" y="1669517"/>
        <a:ext cx="6675221" cy="1012303"/>
      </dsp:txXfrm>
    </dsp:sp>
    <dsp:sp modelId="{A44896C7-B98E-4740-8442-26B1D259F36E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900" kern="1200"/>
            <a:t>En slik likevekt eksisterer ikke alltid</a:t>
          </a:r>
          <a:endParaRPr lang="en-US" sz="2900" kern="1200"/>
        </a:p>
      </dsp:txBody>
      <dsp:txXfrm>
        <a:off x="68454" y="1542979"/>
        <a:ext cx="3648708" cy="1265378"/>
      </dsp:txXfrm>
    </dsp:sp>
    <dsp:sp modelId="{FAC8532A-83ED-45E8-ABDD-DFD9C0FA5917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200" kern="1200"/>
            <a:t>Spillere har ingen insentiv til å bytte valgt handling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200" kern="1200"/>
            <a:t>Handlingen er beste svar til andre spillernes sine handlinger</a:t>
          </a:r>
          <a:endParaRPr lang="en-US" sz="2200" kern="1200"/>
        </a:p>
      </dsp:txBody>
      <dsp:txXfrm rot="-5400000">
        <a:off x="3785616" y="3141918"/>
        <a:ext cx="6675221" cy="1012303"/>
      </dsp:txXfrm>
    </dsp:sp>
    <dsp:sp modelId="{CDCDCF83-8D86-4D47-A8A1-B1F103499763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900" kern="1200"/>
            <a:t>Nash likevekt</a:t>
          </a:r>
          <a:endParaRPr lang="en-US" sz="2900" kern="1200"/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50899-3D14-4A38-B0C5-4D2CF77B5B8A}" type="datetimeFigureOut">
              <a:rPr lang="nb-NO" smtClean="0"/>
              <a:t>09.11.2021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5F46-3402-4F9A-A575-76C8BB429A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4814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61589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0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1334680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408140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709082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27022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4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2108539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95541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84416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25734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6777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6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0678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418764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bilde. Tilpass bildet med beskjær. For hjelp, se video på uit.no/profil</a:t>
            </a:r>
          </a:p>
        </p:txBody>
      </p:sp>
    </p:spTree>
    <p:extLst>
      <p:ext uri="{BB962C8B-B14F-4D97-AF65-F5344CB8AC3E}">
        <p14:creationId xmlns:p14="http://schemas.microsoft.com/office/powerpoint/2010/main" val="226782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895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76181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/>
              <a:t>Klikk for å legge til en tittel</a:t>
            </a:r>
          </a:p>
        </p:txBody>
      </p:sp>
    </p:spTree>
    <p:extLst>
      <p:ext uri="{BB962C8B-B14F-4D97-AF65-F5344CB8AC3E}">
        <p14:creationId xmlns:p14="http://schemas.microsoft.com/office/powerpoint/2010/main" val="107526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09.11.2021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9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09.11.2021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76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09.11.2021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861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legge til en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legge til tekst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nb-NO" smtClean="0"/>
              <a:t>09.11.2021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254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SOK-1004 Forelesning 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Individet og samfunnet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Derek J. Clark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8597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9687-BC0A-4E24-98E3-C5F70D39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Fangenes dilemma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50C8-F4A2-472B-B9C3-1F2A3D49C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24214" cy="4667250"/>
          </a:xfrm>
        </p:spPr>
        <p:txBody>
          <a:bodyPr/>
          <a:lstStyle/>
          <a:p>
            <a:r>
              <a:rPr lang="nb-NO" dirty="0"/>
              <a:t>Her er det en motsetning i spillernes interesser.</a:t>
            </a:r>
          </a:p>
          <a:p>
            <a:r>
              <a:rPr lang="nb-NO" dirty="0"/>
              <a:t>Spillere: A og B</a:t>
            </a:r>
          </a:p>
          <a:p>
            <a:r>
              <a:rPr lang="nb-NO" dirty="0"/>
              <a:t>Handlinger: IPC eller Terminator (gift)</a:t>
            </a:r>
          </a:p>
          <a:p>
            <a:r>
              <a:rPr lang="nb-NO" dirty="0"/>
              <a:t>Valg tas simultant (uten å vite hva den andre velger)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D6175C-A9FC-4A79-AAAC-16F1EEE61E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7864" y="1027906"/>
            <a:ext cx="5851932" cy="5748359"/>
          </a:xfrm>
        </p:spPr>
      </p:pic>
    </p:spTree>
    <p:extLst>
      <p:ext uri="{BB962C8B-B14F-4D97-AF65-F5344CB8AC3E}">
        <p14:creationId xmlns:p14="http://schemas.microsoft.com/office/powerpoint/2010/main" val="208368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2F66BB-339A-4EAD-8191-96BB845D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Payoffs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svar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78DC4-868D-4382-8B47-DF0342E9EC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62832"/>
            <a:ext cx="5257800" cy="5151583"/>
          </a:xfrm>
          <a:noFill/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A957D9B-F1CA-4038-9C7E-834B17151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74237" y="480447"/>
            <a:ext cx="4379563" cy="6012428"/>
          </a:xfrm>
        </p:spPr>
        <p:txBody>
          <a:bodyPr/>
          <a:lstStyle/>
          <a:p>
            <a:r>
              <a:rPr lang="en-US" dirty="0"/>
              <a:t>Terminator er dominant strategi for </a:t>
            </a:r>
            <a:r>
              <a:rPr lang="en-US" dirty="0" err="1"/>
              <a:t>begge</a:t>
            </a:r>
            <a:r>
              <a:rPr lang="en-US" dirty="0"/>
              <a:t> </a:t>
            </a:r>
            <a:r>
              <a:rPr lang="en-US" dirty="0" err="1"/>
              <a:t>spillere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(T,T)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utfallet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begge</a:t>
            </a:r>
            <a:r>
              <a:rPr lang="en-US" dirty="0"/>
              <a:t> </a:t>
            </a:r>
            <a:r>
              <a:rPr lang="en-US" dirty="0" err="1"/>
              <a:t>får</a:t>
            </a:r>
            <a:r>
              <a:rPr lang="en-US" dirty="0"/>
              <a:t> 2 i payoff</a:t>
            </a:r>
          </a:p>
          <a:p>
            <a:endParaRPr lang="en-US" dirty="0"/>
          </a:p>
          <a:p>
            <a:r>
              <a:rPr lang="en-US" dirty="0" err="1"/>
              <a:t>Individene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samfunnet</a:t>
            </a:r>
            <a:r>
              <a:rPr lang="en-US" dirty="0"/>
              <a:t> </a:t>
            </a:r>
            <a:r>
              <a:rPr lang="en-US" dirty="0" err="1"/>
              <a:t>kunne</a:t>
            </a:r>
            <a:r>
              <a:rPr lang="en-US" dirty="0"/>
              <a:t> </a:t>
            </a:r>
            <a:r>
              <a:rPr lang="en-US" dirty="0" err="1"/>
              <a:t>gjort</a:t>
            </a:r>
            <a:r>
              <a:rPr lang="en-US" dirty="0"/>
              <a:t> </a:t>
            </a:r>
            <a:r>
              <a:rPr lang="en-US" dirty="0" err="1"/>
              <a:t>bedre</a:t>
            </a:r>
            <a:r>
              <a:rPr lang="en-US" dirty="0"/>
              <a:t> </a:t>
            </a:r>
            <a:r>
              <a:rPr lang="en-US" dirty="0" err="1"/>
              <a:t>dersom</a:t>
            </a:r>
            <a:r>
              <a:rPr lang="en-US" dirty="0"/>
              <a:t> </a:t>
            </a:r>
            <a:r>
              <a:rPr lang="en-US" dirty="0" err="1"/>
              <a:t>begge</a:t>
            </a:r>
            <a:r>
              <a:rPr lang="en-US" dirty="0"/>
              <a:t> </a:t>
            </a:r>
            <a:r>
              <a:rPr lang="en-US" dirty="0" err="1"/>
              <a:t>hadde</a:t>
            </a:r>
            <a:r>
              <a:rPr lang="en-US" dirty="0"/>
              <a:t> </a:t>
            </a:r>
            <a:r>
              <a:rPr lang="en-US" dirty="0" err="1"/>
              <a:t>valgt</a:t>
            </a:r>
            <a:r>
              <a:rPr lang="en-US" dirty="0"/>
              <a:t> IPC.</a:t>
            </a:r>
          </a:p>
        </p:txBody>
      </p:sp>
    </p:spTree>
    <p:extLst>
      <p:ext uri="{BB962C8B-B14F-4D97-AF65-F5344CB8AC3E}">
        <p14:creationId xmlns:p14="http://schemas.microsoft.com/office/powerpoint/2010/main" val="201608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167A-323A-4130-AFF7-B5FACD6F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En bedre løsning om…..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3C0A19F-3C11-4620-974E-98C2F11A1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4632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81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3025-ABFC-4E99-8C98-CC5858FB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Sosiale preferanser - altruisme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C701E-720F-4D90-8F70-12F6CAF68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Sosiale preferanser – vi bryr oss ikke bare om oss selv, men også om andre.</a:t>
            </a:r>
          </a:p>
          <a:p>
            <a:pPr lvl="1"/>
            <a:r>
              <a:rPr lang="nb-NO" dirty="0"/>
              <a:t>Altruisme – villig til å bære en kostnad selv for å hjelpe andre</a:t>
            </a:r>
          </a:p>
          <a:p>
            <a:pPr lvl="1"/>
            <a:r>
              <a:rPr lang="nb-NO" dirty="0"/>
              <a:t>Trass</a:t>
            </a:r>
          </a:p>
          <a:p>
            <a:pPr lvl="1"/>
            <a:r>
              <a:rPr lang="nb-NO" dirty="0"/>
              <a:t>Sjalusi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057B7-ECE3-4477-9CF0-90E7E7C0A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45" y="3161654"/>
            <a:ext cx="3587858" cy="35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8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0DE6-CC7E-4308-A095-140DCE5E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Altruisme i et nullsum spill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CF5B2-3821-41CF-9BBB-DB97547C6F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209" y="1508499"/>
            <a:ext cx="5077434" cy="4869942"/>
          </a:xfr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D7077F6-9148-428D-A9FC-0268B7ECF91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33524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3694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6360-89CD-4007-913B-6B63E351D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Optimalt valg med altruistiske preferanser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3D40D3-812B-47AE-BBE3-1C69B297D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943" y="1497397"/>
            <a:ext cx="7768978" cy="5244366"/>
          </a:xfrm>
        </p:spPr>
      </p:pic>
    </p:spTree>
    <p:extLst>
      <p:ext uri="{BB962C8B-B14F-4D97-AF65-F5344CB8AC3E}">
        <p14:creationId xmlns:p14="http://schemas.microsoft.com/office/powerpoint/2010/main" val="51025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8438-2B34-4986-A387-08AB2969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Altruisme i fangenes dilemmaet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E146A7-4D0C-4ED4-93C4-66B119CC1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552" y="1583503"/>
            <a:ext cx="10067272" cy="5229289"/>
          </a:xfrm>
        </p:spPr>
      </p:pic>
    </p:spTree>
    <p:extLst>
      <p:ext uri="{BB962C8B-B14F-4D97-AF65-F5344CB8AC3E}">
        <p14:creationId xmlns:p14="http://schemas.microsoft.com/office/powerpoint/2010/main" val="977884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876-9574-42F2-B62A-634C3832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Kollektive goder og gratispassasjerproblemet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48E6D14-E9FB-4C69-B6C1-E0AD809A2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Gratispassasjer</a:t>
            </a:r>
            <a:endParaRPr lang="en-US" dirty="0"/>
          </a:p>
          <a:p>
            <a:pPr lvl="1"/>
            <a:r>
              <a:rPr lang="en-US" sz="2800" dirty="0" err="1"/>
              <a:t>Nyter</a:t>
            </a:r>
            <a:r>
              <a:rPr lang="en-US" sz="2800" dirty="0"/>
              <a:t> </a:t>
            </a:r>
            <a:r>
              <a:rPr lang="en-US" sz="2800" dirty="0" err="1"/>
              <a:t>godt</a:t>
            </a:r>
            <a:r>
              <a:rPr lang="en-US" sz="2800" dirty="0"/>
              <a:t> av et </a:t>
            </a:r>
            <a:r>
              <a:rPr lang="en-US" sz="2800" dirty="0" err="1"/>
              <a:t>gode</a:t>
            </a:r>
            <a:r>
              <a:rPr lang="en-US" sz="2800" dirty="0"/>
              <a:t> </a:t>
            </a:r>
            <a:r>
              <a:rPr lang="en-US" sz="2800" dirty="0" err="1"/>
              <a:t>uten</a:t>
            </a:r>
            <a:r>
              <a:rPr lang="en-US" sz="2800" dirty="0"/>
              <a:t> å </a:t>
            </a:r>
            <a:r>
              <a:rPr lang="en-US" sz="2800" dirty="0" err="1"/>
              <a:t>betale</a:t>
            </a:r>
            <a:r>
              <a:rPr lang="en-US" sz="2800" dirty="0"/>
              <a:t> for det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F63D9F2-420C-4AFA-9AAB-F71638E8A6B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5991066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C5EE2F1-C23C-47CA-86E1-7BB0B5E64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726" y="3762590"/>
            <a:ext cx="5078330" cy="27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92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FC93-4566-45C1-9E46-B0675AD0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 eksempel – infrastruktur for vanning av avlinger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E0F4D-E0E6-4528-89EE-3BD16C6DD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2541"/>
            <a:ext cx="2981632" cy="4274421"/>
          </a:xfrm>
        </p:spPr>
        <p:txBody>
          <a:bodyPr/>
          <a:lstStyle/>
          <a:p>
            <a:r>
              <a:rPr lang="nb-NO" dirty="0"/>
              <a:t>Systemet må vedlikeholdes av 4 bønder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Koster 10 pr bonde, men gir en økning i avling til </a:t>
            </a:r>
            <a:r>
              <a:rPr lang="nb-NO" dirty="0">
                <a:solidFill>
                  <a:srgbClr val="FF0000"/>
                </a:solidFill>
              </a:rPr>
              <a:t>hver av dem</a:t>
            </a:r>
            <a:r>
              <a:rPr lang="nb-NO" dirty="0"/>
              <a:t> på 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FD1CB5-D94A-4916-B52C-C78D69C24F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9832" y="1690688"/>
            <a:ext cx="7810819" cy="4235318"/>
          </a:xfrm>
        </p:spPr>
      </p:pic>
    </p:spTree>
    <p:extLst>
      <p:ext uri="{BB962C8B-B14F-4D97-AF65-F5344CB8AC3E}">
        <p14:creationId xmlns:p14="http://schemas.microsoft.com/office/powerpoint/2010/main" val="375860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1F9D-FA5F-4F85-A7D3-757C3F45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Individ </a:t>
            </a:r>
            <a:r>
              <a:rPr lang="nb-NO" dirty="0" err="1"/>
              <a:t>vs</a:t>
            </a:r>
            <a:r>
              <a:rPr lang="nb-NO" dirty="0"/>
              <a:t> Samfunn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F4A1-0691-4BB9-BE04-6201DED6E3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Individuelt beste valg er å ikke bidra</a:t>
            </a:r>
          </a:p>
          <a:p>
            <a:pPr lvl="1"/>
            <a:r>
              <a:rPr lang="nb-NO"/>
              <a:t>gratispassasjer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C6A5C-083E-44A2-AC5A-7A501FC0BF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Når alle er gratispassasjerer får all 0 i </a:t>
            </a:r>
            <a:r>
              <a:rPr lang="nb-NO" dirty="0" err="1"/>
              <a:t>payoff</a:t>
            </a:r>
            <a:r>
              <a:rPr lang="nb-NO" dirty="0"/>
              <a:t>.</a:t>
            </a:r>
          </a:p>
          <a:p>
            <a:pPr lvl="1"/>
            <a:r>
              <a:rPr lang="nb-NO" dirty="0"/>
              <a:t>Samfunnet får 0!</a:t>
            </a:r>
          </a:p>
          <a:p>
            <a:endParaRPr lang="nb-NO" dirty="0"/>
          </a:p>
          <a:p>
            <a:r>
              <a:rPr lang="nb-NO" dirty="0"/>
              <a:t>Dersom alle fire bidrar tjener de hver et netto-overskudd på 22.</a:t>
            </a:r>
          </a:p>
          <a:p>
            <a:pPr lvl="1"/>
            <a:r>
              <a:rPr lang="nb-NO" dirty="0"/>
              <a:t>Samfunnet får 88 netto</a:t>
            </a:r>
          </a:p>
        </p:txBody>
      </p:sp>
    </p:spTree>
    <p:extLst>
      <p:ext uri="{BB962C8B-B14F-4D97-AF65-F5344CB8AC3E}">
        <p14:creationId xmlns:p14="http://schemas.microsoft.com/office/powerpoint/2010/main" val="70312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7836-229B-4384-A1C4-6D06C9C3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«Optimale» beslutninger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C3AEE-63C5-4435-9D9B-935A94580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nb-NO" dirty="0"/>
              <a:t>Optimal for hvem?</a:t>
            </a:r>
          </a:p>
          <a:p>
            <a:pPr lvl="1"/>
            <a:r>
              <a:rPr lang="nb-NO" sz="2800" dirty="0"/>
              <a:t>Individet?</a:t>
            </a:r>
          </a:p>
          <a:p>
            <a:pPr lvl="1"/>
            <a:r>
              <a:rPr lang="nb-NO" sz="2800" dirty="0"/>
              <a:t>Samfunnet?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DE3B47-38B6-4074-8221-656B328BC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25213" y="2023672"/>
            <a:ext cx="7031543" cy="395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6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A342-3527-43C7-833A-EC64B604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Løsninger på gratispassasjerproblemet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817A-80AC-45A5-B232-6B8386E1A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Sosiale preferanser</a:t>
            </a:r>
          </a:p>
          <a:p>
            <a:pPr lvl="1"/>
            <a:r>
              <a:rPr lang="nb-NO" dirty="0"/>
              <a:t>Altruisme</a:t>
            </a:r>
          </a:p>
          <a:p>
            <a:pPr lvl="1"/>
            <a:r>
              <a:rPr lang="nb-NO" dirty="0"/>
              <a:t>Tillitt</a:t>
            </a:r>
          </a:p>
          <a:p>
            <a:pPr lvl="1"/>
            <a:r>
              <a:rPr lang="nb-NO" dirty="0"/>
              <a:t>Gjensidighet</a:t>
            </a:r>
          </a:p>
          <a:p>
            <a:pPr lvl="1"/>
            <a:r>
              <a:rPr lang="nb-NO" dirty="0"/>
              <a:t>Sosiale normer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49D3B-802A-4591-9FEA-1155A79447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Samarbeid kan være lettere å få til om folk har et forhold over tid</a:t>
            </a:r>
          </a:p>
          <a:p>
            <a:pPr lvl="1"/>
            <a:r>
              <a:rPr lang="nb-NO" dirty="0"/>
              <a:t>Gjentatte spill</a:t>
            </a:r>
          </a:p>
          <a:p>
            <a:pPr lvl="1"/>
            <a:r>
              <a:rPr lang="nb-NO" dirty="0"/>
              <a:t>Mulighet for straff!</a:t>
            </a:r>
          </a:p>
        </p:txBody>
      </p:sp>
    </p:spTree>
    <p:extLst>
      <p:ext uri="{BB962C8B-B14F-4D97-AF65-F5344CB8AC3E}">
        <p14:creationId xmlns:p14="http://schemas.microsoft.com/office/powerpoint/2010/main" val="319512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9E2A-B626-4D57-9463-6C2F47CC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Eksperiment i spillet med kollektive goder (Public Good Game)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3B273-28ED-4DB6-AB8D-660C919C2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Eksperiment (Hermann et al. 2008):</a:t>
            </a:r>
          </a:p>
          <a:p>
            <a:pPr lvl="1"/>
            <a:r>
              <a:rPr lang="nb-NO" dirty="0"/>
              <a:t>10 runder i et PGG</a:t>
            </a:r>
          </a:p>
          <a:p>
            <a:pPr lvl="1"/>
            <a:r>
              <a:rPr lang="nb-NO" dirty="0"/>
              <a:t>Hver subjekt får $20</a:t>
            </a:r>
          </a:p>
          <a:p>
            <a:pPr lvl="1"/>
            <a:r>
              <a:rPr lang="nb-NO" dirty="0"/>
              <a:t>Delt inn i grupper på fire (andre deltakere er anonym)</a:t>
            </a:r>
          </a:p>
          <a:p>
            <a:pPr lvl="1"/>
            <a:r>
              <a:rPr lang="nb-NO" dirty="0"/>
              <a:t>Deltakerne kan bidra med et beløp til fellesskapet (heltall)</a:t>
            </a:r>
          </a:p>
          <a:p>
            <a:pPr lvl="1"/>
            <a:r>
              <a:rPr lang="nb-NO" dirty="0"/>
              <a:t>Hver $1 gitt til fellesskapet gir hver gruppedeltaker $0,40</a:t>
            </a:r>
          </a:p>
          <a:p>
            <a:pPr lvl="1"/>
            <a:endParaRPr lang="nb-NO" dirty="0"/>
          </a:p>
          <a:p>
            <a:r>
              <a:rPr lang="nb-NO" dirty="0"/>
              <a:t>Individuelt rasjonelt å være en gratispassasjer</a:t>
            </a:r>
          </a:p>
          <a:p>
            <a:pPr lvl="1"/>
            <a:endParaRPr lang="nb-N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489091-5AD8-4A45-8DCD-1111293D47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841355"/>
            <a:ext cx="6052232" cy="31752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598CE-0076-4937-8CD5-9AAED8A7EA9A}"/>
              </a:ext>
            </a:extLst>
          </p:cNvPr>
          <p:cNvSpPr txBox="1"/>
          <p:nvPr/>
        </p:nvSpPr>
        <p:spPr>
          <a:xfrm>
            <a:off x="7182265" y="5135138"/>
            <a:ext cx="4080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Folk er ikke bare egoister!</a:t>
            </a:r>
          </a:p>
          <a:p>
            <a:r>
              <a:rPr lang="nb-NO" sz="2400" dirty="0"/>
              <a:t>Men blir kanskje skuffet over</a:t>
            </a:r>
          </a:p>
          <a:p>
            <a:r>
              <a:rPr lang="nb-NO" sz="2400" dirty="0"/>
              <a:t>at andre ikke bidrar?</a:t>
            </a:r>
          </a:p>
        </p:txBody>
      </p:sp>
    </p:spTree>
    <p:extLst>
      <p:ext uri="{BB962C8B-B14F-4D97-AF65-F5344CB8AC3E}">
        <p14:creationId xmlns:p14="http://schemas.microsoft.com/office/powerpoint/2010/main" val="2374321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2098-21FE-4602-A6A1-2B43FB84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Mulighet for straff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2067F-734E-48AE-8A27-D78D1285E3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549831"/>
            <a:ext cx="5874989" cy="30823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0E3830-EA57-476A-9E57-2A9AD579F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38910" y="1620260"/>
            <a:ext cx="6453090" cy="30822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CFA16B-33CF-4CBF-BCF4-25B9CBAA0CE5}"/>
              </a:ext>
            </a:extLst>
          </p:cNvPr>
          <p:cNvSpPr txBox="1"/>
          <p:nvPr/>
        </p:nvSpPr>
        <p:spPr>
          <a:xfrm>
            <a:off x="6834753" y="4974956"/>
            <a:ext cx="5250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Gruppemedlemmer ser hvem som har gitt hva</a:t>
            </a:r>
          </a:p>
          <a:p>
            <a:r>
              <a:rPr lang="nb-NO" dirty="0"/>
              <a:t>Et medlem kan velge å ilegge en eller flere øvrige</a:t>
            </a:r>
          </a:p>
          <a:p>
            <a:r>
              <a:rPr lang="nb-NO" dirty="0"/>
              <a:t>medlemmer et gebyr på $3.</a:t>
            </a:r>
          </a:p>
          <a:p>
            <a:r>
              <a:rPr lang="nb-NO" dirty="0"/>
              <a:t>Straffen koster de som straffer $1 pr spiller de</a:t>
            </a:r>
          </a:p>
          <a:p>
            <a:r>
              <a:rPr lang="nb-NO" dirty="0"/>
              <a:t>velger å straffe</a:t>
            </a:r>
          </a:p>
        </p:txBody>
      </p:sp>
    </p:spTree>
    <p:extLst>
      <p:ext uri="{BB962C8B-B14F-4D97-AF65-F5344CB8AC3E}">
        <p14:creationId xmlns:p14="http://schemas.microsoft.com/office/powerpoint/2010/main" val="3545732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2197-43F3-4FD1-8867-3D9EB09A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Atferdsøkonomi</a:t>
            </a:r>
            <a:r>
              <a:rPr lang="nb-NO" dirty="0"/>
              <a:t> og økonomiske eksperimenter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B0B5-E4C0-4439-B39E-0B540FC5E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Prøve å avdekke informasjon om økonomisk atferd </a:t>
            </a:r>
            <a:r>
              <a:rPr lang="nb-NO" dirty="0" err="1"/>
              <a:t>osv</a:t>
            </a:r>
            <a:r>
              <a:rPr lang="nb-NO" dirty="0"/>
              <a:t> gjennom eksperimenter i et fysisk eller virtuelt lab.</a:t>
            </a:r>
          </a:p>
          <a:p>
            <a:pPr lvl="1"/>
            <a:r>
              <a:rPr lang="nb-NO" dirty="0"/>
              <a:t>beslutninger har konsekvenser</a:t>
            </a:r>
          </a:p>
          <a:p>
            <a:pPr lvl="1"/>
            <a:r>
              <a:rPr lang="nb-NO" dirty="0"/>
              <a:t>instrukser, insentiver, regler er felles for alle</a:t>
            </a:r>
          </a:p>
          <a:p>
            <a:pPr lvl="1"/>
            <a:r>
              <a:rPr lang="nb-NO" dirty="0"/>
              <a:t>kan gjentas med andre subjekter</a:t>
            </a:r>
          </a:p>
          <a:p>
            <a:pPr lvl="1"/>
            <a:r>
              <a:rPr lang="nb-NO" dirty="0"/>
              <a:t>prøve å kontrollere ut andre effekter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13080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3BC8DB-D136-451E-9FA8-ADD221B5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</a:t>
            </a:r>
            <a:r>
              <a:rPr lang="en-US" dirty="0" err="1"/>
              <a:t>plattformer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7993C-9C45-4964-AAD7-45A498D20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6825" y="991893"/>
            <a:ext cx="5132028" cy="50501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D4E8C-CA3A-4AD0-B686-B168BAC6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82" y="1553602"/>
            <a:ext cx="5789021" cy="1995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791F36-3C50-4015-974C-33DFD300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27" y="3844069"/>
            <a:ext cx="6448660" cy="20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1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4197-7C0D-4383-BE99-F1049276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Felteksperimenter – et eksempel (</a:t>
            </a:r>
            <a:r>
              <a:rPr lang="nb-NO" dirty="0" err="1"/>
              <a:t>Gneezy</a:t>
            </a:r>
            <a:r>
              <a:rPr lang="nb-NO" dirty="0"/>
              <a:t> &amp; </a:t>
            </a:r>
            <a:r>
              <a:rPr lang="nb-NO" dirty="0" err="1"/>
              <a:t>Rustichini</a:t>
            </a:r>
            <a:r>
              <a:rPr lang="nb-NO" dirty="0"/>
              <a:t>, 2000)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FD3FB-9223-44BB-BB3A-4DF018B35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71" y="1725559"/>
            <a:ext cx="7554381" cy="495327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E9D8A-4B1E-4D49-9CD8-2D4B36D0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624" y="4202194"/>
            <a:ext cx="3454905" cy="2301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56840-F84B-4F37-AD04-A4E7A6C11820}"/>
              </a:ext>
            </a:extLst>
          </p:cNvPr>
          <p:cNvSpPr txBox="1"/>
          <p:nvPr/>
        </p:nvSpPr>
        <p:spPr>
          <a:xfrm>
            <a:off x="8377500" y="1363144"/>
            <a:ext cx="36471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Forsentkomming</a:t>
            </a:r>
            <a:r>
              <a:rPr lang="nb-NO" dirty="0"/>
              <a:t> ved dagens slutt</a:t>
            </a:r>
          </a:p>
          <a:p>
            <a:r>
              <a:rPr lang="nb-NO" dirty="0"/>
              <a:t>ble straffet i noen barnehager </a:t>
            </a:r>
          </a:p>
          <a:p>
            <a:r>
              <a:rPr lang="nb-NO" dirty="0"/>
              <a:t>med 0-10 Shekels.</a:t>
            </a:r>
          </a:p>
          <a:p>
            <a:endParaRPr lang="nb-NO" dirty="0"/>
          </a:p>
          <a:p>
            <a:r>
              <a:rPr lang="nb-NO" dirty="0"/>
              <a:t>Flere ble hentet sent etterpå</a:t>
            </a:r>
          </a:p>
          <a:p>
            <a:endParaRPr lang="nb-NO" dirty="0"/>
          </a:p>
          <a:p>
            <a:r>
              <a:rPr lang="nb-NO" dirty="0"/>
              <a:t>Utilsiktet effekt – økonomiske </a:t>
            </a:r>
          </a:p>
          <a:p>
            <a:r>
              <a:rPr lang="nb-NO" dirty="0"/>
              <a:t>insentiver fortrenger sosiale</a:t>
            </a:r>
          </a:p>
          <a:p>
            <a:r>
              <a:rPr lang="nb-NO" dirty="0"/>
              <a:t>preferanser.</a:t>
            </a:r>
          </a:p>
        </p:txBody>
      </p:sp>
    </p:spTree>
    <p:extLst>
      <p:ext uri="{BB962C8B-B14F-4D97-AF65-F5344CB8AC3E}">
        <p14:creationId xmlns:p14="http://schemas.microsoft.com/office/powerpoint/2010/main" val="424168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7EDE-258C-4C8F-BC6F-7A843801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Om å dele ei kake…….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93EE-B8FA-4549-8EE0-6CF24487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Ultimatumsspill?</a:t>
            </a:r>
          </a:p>
          <a:p>
            <a:r>
              <a:rPr lang="nb-NO" dirty="0"/>
              <a:t>Forhandlingsspill?</a:t>
            </a:r>
          </a:p>
          <a:p>
            <a:endParaRPr lang="nb-NO" dirty="0"/>
          </a:p>
          <a:p>
            <a:r>
              <a:rPr lang="nb-NO" dirty="0"/>
              <a:t>Hva sier økonomisk teori?</a:t>
            </a:r>
          </a:p>
          <a:p>
            <a:r>
              <a:rPr lang="nb-NO" dirty="0"/>
              <a:t>Hva sier dataene?</a:t>
            </a:r>
          </a:p>
          <a:p>
            <a:endParaRPr lang="nb-NO" dirty="0"/>
          </a:p>
          <a:p>
            <a:r>
              <a:rPr lang="nb-NO" dirty="0"/>
              <a:t>Mer om «rettferdig» deling, gjensidighet, sosiale preferanser, aversjon mot ulikhet (og mye mer) i SOK-2012 Økonomiske insentiver (vårsemester 2024)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96F6D-BA22-4D39-A999-8F8BD531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62" y="1524807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56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170B-62B0-494A-B4A2-85A0B6AE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Flere likevekter?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B5BD0D-F386-4F63-B713-5136DECCF2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3126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1402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DC70-FB4C-4C31-B63A-4931A4D0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Anil</a:t>
            </a:r>
            <a:r>
              <a:rPr lang="nb-NO" dirty="0"/>
              <a:t> og Bala igjen……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0503A-BBCD-4BC5-A3BF-906DA11F6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045" y="1711224"/>
            <a:ext cx="5080735" cy="49223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ED942D-BE99-47FA-BC7E-10AEAE4A5D57}"/>
              </a:ext>
            </a:extLst>
          </p:cNvPr>
          <p:cNvSpPr txBox="1"/>
          <p:nvPr/>
        </p:nvSpPr>
        <p:spPr>
          <a:xfrm>
            <a:off x="8028122" y="1549831"/>
            <a:ext cx="37369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Finn beste svar til hver spiller</a:t>
            </a:r>
          </a:p>
          <a:p>
            <a:endParaRPr lang="nb-NO" dirty="0"/>
          </a:p>
          <a:p>
            <a:r>
              <a:rPr lang="nb-NO" dirty="0"/>
              <a:t>Da er (R, C) og (C, R) begge Nash</a:t>
            </a:r>
          </a:p>
          <a:p>
            <a:r>
              <a:rPr lang="nb-NO" dirty="0"/>
              <a:t>likevekter</a:t>
            </a:r>
          </a:p>
          <a:p>
            <a:endParaRPr lang="nb-NO" dirty="0"/>
          </a:p>
          <a:p>
            <a:r>
              <a:rPr lang="nb-NO" dirty="0"/>
              <a:t>Vi ser at det er én likevekt som</a:t>
            </a:r>
          </a:p>
          <a:p>
            <a:r>
              <a:rPr lang="nb-NO" dirty="0"/>
              <a:t>begge foretrekker</a:t>
            </a:r>
          </a:p>
          <a:p>
            <a:endParaRPr lang="nb-NO" dirty="0"/>
          </a:p>
          <a:p>
            <a:r>
              <a:rPr lang="nb-NO" dirty="0"/>
              <a:t>Ingen garanti at vi når den……</a:t>
            </a:r>
          </a:p>
        </p:txBody>
      </p:sp>
    </p:spTree>
    <p:extLst>
      <p:ext uri="{BB962C8B-B14F-4D97-AF65-F5344CB8AC3E}">
        <p14:creationId xmlns:p14="http://schemas.microsoft.com/office/powerpoint/2010/main" val="3735033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5C6E-3E5B-4AF5-AF93-3FA33517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Kommende høydepunkter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B39CD-7159-4646-9942-8EC59CB13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Kollektive goder og eksterne effekter møter vi igjen i SOK-2008 Den nordiske modellen (høsten 2022)</a:t>
            </a:r>
          </a:p>
          <a:p>
            <a:endParaRPr lang="nb-NO" dirty="0"/>
          </a:p>
          <a:p>
            <a:r>
              <a:rPr lang="nb-NO" dirty="0"/>
              <a:t>Strategiske spill mellom bedrifter er en del av kurset SOK-2030 (vår 2023, og går </a:t>
            </a:r>
            <a:r>
              <a:rPr lang="nb-NO"/>
              <a:t>vårsem </a:t>
            </a:r>
            <a:r>
              <a:rPr lang="nb-NO" dirty="0"/>
              <a:t>2022 for kull 2020).</a:t>
            </a:r>
          </a:p>
          <a:p>
            <a:endParaRPr lang="nb-NO" dirty="0"/>
          </a:p>
          <a:p>
            <a:r>
              <a:rPr lang="nb-NO" dirty="0"/>
              <a:t>SOK-1006 Mikroøkonomi er (så vidt) innom disse temaene.</a:t>
            </a:r>
          </a:p>
        </p:txBody>
      </p:sp>
    </p:spTree>
    <p:extLst>
      <p:ext uri="{BB962C8B-B14F-4D97-AF65-F5344CB8AC3E}">
        <p14:creationId xmlns:p14="http://schemas.microsoft.com/office/powerpoint/2010/main" val="87333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5435-F8C0-4BB9-940A-C9AF3D7A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</a:t>
            </a:r>
            <a:r>
              <a:rPr lang="nb-NO" dirty="0" err="1"/>
              <a:t>Almenningens</a:t>
            </a:r>
            <a:r>
              <a:rPr lang="nb-NO" dirty="0"/>
              <a:t> tragedie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B7998-93D6-40B4-BE37-A74A9FE758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Hardin</a:t>
            </a:r>
            <a:r>
              <a:rPr lang="nb-NO" dirty="0"/>
              <a:t> 1968</a:t>
            </a:r>
          </a:p>
          <a:p>
            <a:r>
              <a:rPr lang="nb-NO" dirty="0"/>
              <a:t>Problem med felleseie</a:t>
            </a:r>
          </a:p>
          <a:p>
            <a:pPr lvl="1"/>
            <a:r>
              <a:rPr lang="nb-NO" dirty="0"/>
              <a:t>«</a:t>
            </a:r>
            <a:r>
              <a:rPr lang="nb-NO" dirty="0" err="1"/>
              <a:t>commons</a:t>
            </a:r>
            <a:r>
              <a:rPr lang="nb-NO" dirty="0"/>
              <a:t>»</a:t>
            </a:r>
          </a:p>
          <a:p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80DBA-FACF-4F63-BAB3-F178F6A341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451553"/>
            <a:ext cx="5545989" cy="3630828"/>
          </a:xfrm>
          <a:prstGeom prst="rect">
            <a:avLst/>
          </a:prstGeom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0D1697D3-2DD8-4FEC-8B44-FA177B374875}"/>
              </a:ext>
            </a:extLst>
          </p:cNvPr>
          <p:cNvSpPr/>
          <p:nvPr/>
        </p:nvSpPr>
        <p:spPr>
          <a:xfrm>
            <a:off x="1238866" y="5486400"/>
            <a:ext cx="3849328" cy="10064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Private gevinster/kostnader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65C1B06D-7DEA-4B86-87AA-9A40F1299D4B}"/>
              </a:ext>
            </a:extLst>
          </p:cNvPr>
          <p:cNvSpPr/>
          <p:nvPr/>
        </p:nvSpPr>
        <p:spPr>
          <a:xfrm>
            <a:off x="5257802" y="5683313"/>
            <a:ext cx="9144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5400" dirty="0"/>
              <a:t>≠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E3808E10-40E8-4055-A1BB-FC13F448B2E9}"/>
              </a:ext>
            </a:extLst>
          </p:cNvPr>
          <p:cNvSpPr/>
          <p:nvPr/>
        </p:nvSpPr>
        <p:spPr>
          <a:xfrm>
            <a:off x="6420466" y="5486400"/>
            <a:ext cx="4658032" cy="98873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Samfunnets gevinster/kostnader</a:t>
            </a:r>
          </a:p>
        </p:txBody>
      </p:sp>
    </p:spTree>
    <p:extLst>
      <p:ext uri="{BB962C8B-B14F-4D97-AF65-F5344CB8AC3E}">
        <p14:creationId xmlns:p14="http://schemas.microsoft.com/office/powerpoint/2010/main" val="349679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AD8E-45B1-490D-B2EE-01C26162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Spillteori som verktøy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FC183-94D6-42FE-AFFC-D091040518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Hvordan treffer vi (optimale) beslutninger når våre handlinger påvirker hverandre direkte?</a:t>
            </a:r>
          </a:p>
          <a:p>
            <a:r>
              <a:rPr lang="nb-NO" dirty="0"/>
              <a:t>Mye av grunnlaget lagt av John Nash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07C24A-715B-4638-8F8C-825D91E467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56225" y="66796"/>
            <a:ext cx="2404202" cy="360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791A1-5F77-4D6F-9DCA-59C1CDB7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49" y="66796"/>
            <a:ext cx="2190105" cy="3293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1355F-6DEB-49D1-B67F-C541F76D3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763" y="3497814"/>
            <a:ext cx="2196665" cy="32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0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2562-3F01-4B72-B760-5A9CCD12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 spill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7F0D-3BCA-473C-811C-5EAEF37700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Beskrivelse av en strategisk situasjon som spesifiserer:</a:t>
            </a:r>
          </a:p>
          <a:p>
            <a:pPr lvl="1"/>
            <a:r>
              <a:rPr lang="nb-NO" dirty="0"/>
              <a:t>Hvem som spiller</a:t>
            </a:r>
          </a:p>
          <a:p>
            <a:pPr lvl="1"/>
            <a:r>
              <a:rPr lang="nb-NO" dirty="0"/>
              <a:t>Strategien til hver spiller</a:t>
            </a:r>
          </a:p>
          <a:p>
            <a:pPr lvl="1"/>
            <a:r>
              <a:rPr lang="nb-NO" dirty="0"/>
              <a:t>Informasjonen som hver spiller besitter ved hvert trekk</a:t>
            </a:r>
          </a:p>
          <a:p>
            <a:pPr lvl="1"/>
            <a:r>
              <a:rPr lang="nb-NO" dirty="0" err="1"/>
              <a:t>Payoffs</a:t>
            </a:r>
            <a:r>
              <a:rPr lang="nb-NO" dirty="0"/>
              <a:t> (nytten) fra hver handlingskombinasjon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F2AC9-972E-4A99-8B02-BABA39F1C1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Strategi</a:t>
            </a:r>
          </a:p>
          <a:p>
            <a:pPr lvl="1"/>
            <a:r>
              <a:rPr lang="nb-NO" dirty="0"/>
              <a:t>En fullstendig plan for hvordan en spiller vil handle til enhver tid i spillet.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26E9B-4335-431A-97E2-0A27C5B0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61" y="3429000"/>
            <a:ext cx="4906639" cy="326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8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53ACF0-E6DA-4E9E-A926-26B17918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Anil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Bala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et problem….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F5A7A9-9C79-4D1A-B8D7-6D3A92EF2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820" y="1409382"/>
            <a:ext cx="5823678" cy="54486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4230E-27AC-4F44-B40E-9E3DF81E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15226" y="4649491"/>
            <a:ext cx="2035274" cy="2100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E9809-8B73-4F86-BD08-918957E2BBCA}"/>
              </a:ext>
            </a:extLst>
          </p:cNvPr>
          <p:cNvSpPr txBox="1"/>
          <p:nvPr/>
        </p:nvSpPr>
        <p:spPr>
          <a:xfrm>
            <a:off x="10275376" y="428015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Maniok</a:t>
            </a:r>
          </a:p>
        </p:txBody>
      </p:sp>
    </p:spTree>
    <p:extLst>
      <p:ext uri="{BB962C8B-B14F-4D97-AF65-F5344CB8AC3E}">
        <p14:creationId xmlns:p14="http://schemas.microsoft.com/office/powerpoint/2010/main" val="99583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F9805-AFDE-4E05-99D4-37A55321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Et spill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analyseres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A8A721-E499-4916-94DF-50C6812A4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026" y="1758156"/>
            <a:ext cx="5181600" cy="4351338"/>
          </a:xfrm>
        </p:spPr>
        <p:txBody>
          <a:bodyPr/>
          <a:lstStyle/>
          <a:p>
            <a:r>
              <a:rPr lang="en-US" dirty="0"/>
              <a:t>Anil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Bala</a:t>
            </a:r>
            <a:r>
              <a:rPr lang="en-US" dirty="0"/>
              <a:t> er </a:t>
            </a:r>
            <a:r>
              <a:rPr lang="en-US" dirty="0" err="1"/>
              <a:t>spillerne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velge</a:t>
            </a:r>
            <a:r>
              <a:rPr lang="en-US" dirty="0"/>
              <a:t> </a:t>
            </a:r>
            <a:r>
              <a:rPr lang="en-US" dirty="0" err="1"/>
              <a:t>Ris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Kassava</a:t>
            </a:r>
            <a:r>
              <a:rPr lang="en-US" dirty="0"/>
              <a:t>/</a:t>
            </a:r>
            <a:r>
              <a:rPr lang="en-US" dirty="0" err="1"/>
              <a:t>Maniok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velger</a:t>
            </a:r>
            <a:r>
              <a:rPr lang="en-US" dirty="0"/>
              <a:t> </a:t>
            </a:r>
            <a:r>
              <a:rPr lang="en-US" dirty="0" err="1"/>
              <a:t>samtidig</a:t>
            </a:r>
            <a:r>
              <a:rPr lang="en-US" dirty="0"/>
              <a:t> (</a:t>
            </a:r>
            <a:r>
              <a:rPr lang="en-US" dirty="0" err="1"/>
              <a:t>uten</a:t>
            </a:r>
            <a:r>
              <a:rPr lang="en-US" dirty="0"/>
              <a:t> å </a:t>
            </a:r>
            <a:r>
              <a:rPr lang="en-US" dirty="0" err="1"/>
              <a:t>vite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den </a:t>
            </a:r>
            <a:r>
              <a:rPr lang="en-US" dirty="0" err="1"/>
              <a:t>andre</a:t>
            </a:r>
            <a:r>
              <a:rPr lang="en-US" dirty="0"/>
              <a:t> </a:t>
            </a:r>
            <a:r>
              <a:rPr lang="en-US" dirty="0" err="1"/>
              <a:t>velger</a:t>
            </a:r>
            <a:r>
              <a:rPr lang="en-US" dirty="0"/>
              <a:t>)</a:t>
            </a:r>
          </a:p>
          <a:p>
            <a:r>
              <a:rPr lang="en-US" dirty="0"/>
              <a:t>De spiller </a:t>
            </a:r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én</a:t>
            </a:r>
            <a:r>
              <a:rPr lang="en-US" dirty="0"/>
              <a:t> gang </a:t>
            </a:r>
          </a:p>
          <a:p>
            <a:r>
              <a:rPr lang="en-US" dirty="0"/>
              <a:t>Payoffs i </a:t>
            </a:r>
            <a:r>
              <a:rPr lang="en-US" dirty="0" err="1"/>
              <a:t>figuren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høyre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E2A07-326E-422B-9068-F16F02C167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472999"/>
            <a:ext cx="5493772" cy="5361234"/>
          </a:xfrm>
        </p:spPr>
      </p:pic>
    </p:spTree>
    <p:extLst>
      <p:ext uri="{BB962C8B-B14F-4D97-AF65-F5344CB8AC3E}">
        <p14:creationId xmlns:p14="http://schemas.microsoft.com/office/powerpoint/2010/main" val="93517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15DF-9079-4551-B452-878D0E97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Likevekt – finn beste svar til motspillerens valg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D1A5D8-ADF7-4F3D-93BF-0FEF9B8D3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626" y="1263260"/>
            <a:ext cx="5424407" cy="5424407"/>
          </a:xfrm>
        </p:spPr>
      </p:pic>
    </p:spTree>
    <p:extLst>
      <p:ext uri="{BB962C8B-B14F-4D97-AF65-F5344CB8AC3E}">
        <p14:creationId xmlns:p14="http://schemas.microsoft.com/office/powerpoint/2010/main" val="250264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CCDB-594C-48A9-A05A-1428A058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Likevekt i dominante strategier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CE5A19-13D4-4DAD-ACD2-33E08A20F7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9676" y="1610680"/>
            <a:ext cx="4882195" cy="4882195"/>
          </a:xfr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3EE6D23-BB65-4D8D-8938-0910E45CE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1628" y="1457001"/>
            <a:ext cx="5633405" cy="488219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Uansett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B </a:t>
            </a:r>
            <a:r>
              <a:rPr lang="en-US" dirty="0" err="1"/>
              <a:t>gjør</a:t>
            </a:r>
            <a:r>
              <a:rPr lang="en-US" dirty="0"/>
              <a:t> er As </a:t>
            </a: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svar</a:t>
            </a:r>
            <a:r>
              <a:rPr lang="en-US" dirty="0"/>
              <a:t> å </a:t>
            </a:r>
            <a:r>
              <a:rPr lang="en-US" dirty="0" err="1"/>
              <a:t>velge</a:t>
            </a:r>
            <a:r>
              <a:rPr lang="en-US" dirty="0"/>
              <a:t> </a:t>
            </a:r>
            <a:r>
              <a:rPr lang="en-US" dirty="0" err="1"/>
              <a:t>Kassava</a:t>
            </a:r>
            <a:endParaRPr lang="en-US" dirty="0"/>
          </a:p>
          <a:p>
            <a:pPr lvl="1"/>
            <a:r>
              <a:rPr lang="en-US" dirty="0" err="1"/>
              <a:t>Kassava</a:t>
            </a:r>
            <a:r>
              <a:rPr lang="en-US" dirty="0"/>
              <a:t> er As </a:t>
            </a:r>
            <a:r>
              <a:rPr lang="en-US" dirty="0" err="1"/>
              <a:t>dominante</a:t>
            </a:r>
            <a:r>
              <a:rPr lang="en-US" dirty="0"/>
              <a:t> strategi</a:t>
            </a:r>
          </a:p>
          <a:p>
            <a:r>
              <a:rPr lang="en-US" dirty="0" err="1"/>
              <a:t>Uansett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A </a:t>
            </a:r>
            <a:r>
              <a:rPr lang="en-US" dirty="0" err="1"/>
              <a:t>gjør</a:t>
            </a:r>
            <a:r>
              <a:rPr lang="en-US" dirty="0"/>
              <a:t> er Bs </a:t>
            </a: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svar</a:t>
            </a:r>
            <a:r>
              <a:rPr lang="en-US" dirty="0"/>
              <a:t> å </a:t>
            </a:r>
            <a:r>
              <a:rPr lang="en-US" dirty="0" err="1"/>
              <a:t>velge</a:t>
            </a:r>
            <a:r>
              <a:rPr lang="en-US" dirty="0"/>
              <a:t> </a:t>
            </a:r>
            <a:r>
              <a:rPr lang="en-US" dirty="0" err="1"/>
              <a:t>Ris</a:t>
            </a:r>
            <a:endParaRPr lang="en-US" dirty="0"/>
          </a:p>
          <a:p>
            <a:pPr lvl="1"/>
            <a:r>
              <a:rPr lang="en-US" dirty="0" err="1"/>
              <a:t>Ris</a:t>
            </a:r>
            <a:r>
              <a:rPr lang="en-US" dirty="0"/>
              <a:t> er Bs </a:t>
            </a:r>
            <a:r>
              <a:rPr lang="en-US" dirty="0" err="1"/>
              <a:t>dominante</a:t>
            </a:r>
            <a:r>
              <a:rPr lang="en-US" dirty="0"/>
              <a:t> strategi</a:t>
            </a:r>
          </a:p>
          <a:p>
            <a:endParaRPr lang="en-US" dirty="0"/>
          </a:p>
          <a:p>
            <a:r>
              <a:rPr lang="en-US" dirty="0" err="1"/>
              <a:t>Likevekten</a:t>
            </a:r>
            <a:r>
              <a:rPr lang="en-US" dirty="0"/>
              <a:t> er at A </a:t>
            </a:r>
            <a:r>
              <a:rPr lang="en-US" dirty="0" err="1"/>
              <a:t>velger</a:t>
            </a:r>
            <a:r>
              <a:rPr lang="en-US" dirty="0"/>
              <a:t> </a:t>
            </a:r>
            <a:r>
              <a:rPr lang="en-US" dirty="0" err="1"/>
              <a:t>Kassava</a:t>
            </a:r>
            <a:r>
              <a:rPr lang="en-US" dirty="0"/>
              <a:t>, B </a:t>
            </a:r>
            <a:r>
              <a:rPr lang="en-US" dirty="0" err="1"/>
              <a:t>velger</a:t>
            </a:r>
            <a:r>
              <a:rPr lang="en-US" dirty="0"/>
              <a:t> </a:t>
            </a:r>
            <a:r>
              <a:rPr lang="en-US" dirty="0" err="1"/>
              <a:t>Ris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likevekt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er bra for </a:t>
            </a:r>
            <a:r>
              <a:rPr lang="en-US" dirty="0" err="1"/>
              <a:t>individet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samfunnet</a:t>
            </a:r>
            <a:r>
              <a:rPr lang="en-US" dirty="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017261-08DD-46B7-8804-0E72510C7096}"/>
              </a:ext>
            </a:extLst>
          </p:cNvPr>
          <p:cNvCxnSpPr/>
          <p:nvPr/>
        </p:nvCxnSpPr>
        <p:spPr>
          <a:xfrm>
            <a:off x="1627322" y="5962018"/>
            <a:ext cx="4184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F46A8-D7A8-4AC8-8866-4143CEC48EAC}"/>
              </a:ext>
            </a:extLst>
          </p:cNvPr>
          <p:cNvCxnSpPr/>
          <p:nvPr/>
        </p:nvCxnSpPr>
        <p:spPr>
          <a:xfrm>
            <a:off x="3642852" y="5973097"/>
            <a:ext cx="36870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7008ED-36B8-4809-8B9D-3E0139E2BF3A}"/>
              </a:ext>
            </a:extLst>
          </p:cNvPr>
          <p:cNvCxnSpPr/>
          <p:nvPr/>
        </p:nvCxnSpPr>
        <p:spPr>
          <a:xfrm>
            <a:off x="2477729" y="5147187"/>
            <a:ext cx="30971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E1E56E-764D-4629-9991-594F3264621A}"/>
              </a:ext>
            </a:extLst>
          </p:cNvPr>
          <p:cNvCxnSpPr/>
          <p:nvPr/>
        </p:nvCxnSpPr>
        <p:spPr>
          <a:xfrm>
            <a:off x="2462981" y="3229897"/>
            <a:ext cx="2654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50257"/>
      </p:ext>
    </p:extLst>
  </p:cSld>
  <p:clrMapOvr>
    <a:masterClrMapping/>
  </p:clrMapOvr>
</p:sld>
</file>

<file path=ppt/theme/theme1.xml><?xml version="1.0" encoding="utf-8"?>
<a:theme xmlns:a="http://schemas.openxmlformats.org/drawingml/2006/main" name="Lys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85BAD49A-8357-45C0-A36E-A755C9F794CB}"/>
    </a:ext>
  </a:extLst>
</a:theme>
</file>

<file path=ppt/theme/theme2.xml><?xml version="1.0" encoding="utf-8"?>
<a:theme xmlns:a="http://schemas.openxmlformats.org/drawingml/2006/main" name="Lys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EEA90934-389D-4B81-A1D9-645F8A619D99}"/>
    </a:ext>
  </a:extLst>
</a:theme>
</file>

<file path=ppt/theme/theme3.xml><?xml version="1.0" encoding="utf-8"?>
<a:theme xmlns:a="http://schemas.openxmlformats.org/drawingml/2006/main" name="Mørk med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DE14CD14-3CD4-4134-8C2C-D16B8AF28894}"/>
    </a:ext>
  </a:extLst>
</a:theme>
</file>

<file path=ppt/theme/theme4.xml><?xml version="1.0" encoding="utf-8"?>
<a:theme xmlns:a="http://schemas.openxmlformats.org/drawingml/2006/main" name="Mørk uten mønster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T PowerPoint bokmål.potx" id="{EADD4404-A47A-4AC3-B5A9-49F0715B15A4}" vid="{4A84149A-1A83-4246-BA91-369DCE31AF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2E147C493CE4AA5A23A5264E9D62A" ma:contentTypeVersion="22" ma:contentTypeDescription="Create a new document." ma:contentTypeScope="" ma:versionID="2bd039c23542757ce3df9bc820821c91">
  <xsd:schema xmlns:xsd="http://www.w3.org/2001/XMLSchema" xmlns:xs="http://www.w3.org/2001/XMLSchema" xmlns:p="http://schemas.microsoft.com/office/2006/metadata/properties" xmlns:ns3="5d7dd9b0-5ef0-4db8-b620-ecd60d112a7b" xmlns:ns4="88294798-f355-4c52-b11f-13f5217b3f79" targetNamespace="http://schemas.microsoft.com/office/2006/metadata/properties" ma:root="true" ma:fieldsID="ae0e37d87dc84f049a88b152cb1e290f" ns3:_="" ns4:_="">
    <xsd:import namespace="5d7dd9b0-5ef0-4db8-b620-ecd60d112a7b"/>
    <xsd:import namespace="88294798-f355-4c52-b11f-13f5217b3f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dd9b0-5ef0-4db8-b620-ecd60d112a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294798-f355-4c52-b11f-13f5217b3f79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2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88294798-f355-4c52-b11f-13f5217b3f79">
      <UserInfo>
        <DisplayName/>
        <AccountId xsi:nil="true"/>
        <AccountType/>
      </UserInfo>
    </Owner>
    <Students xmlns="88294798-f355-4c52-b11f-13f5217b3f79">
      <UserInfo>
        <DisplayName/>
        <AccountId xsi:nil="true"/>
        <AccountType/>
      </UserInfo>
    </Students>
    <DefaultSectionNames xmlns="88294798-f355-4c52-b11f-13f5217b3f79" xsi:nil="true"/>
    <NotebookType xmlns="88294798-f355-4c52-b11f-13f5217b3f79" xsi:nil="true"/>
    <FolderType xmlns="88294798-f355-4c52-b11f-13f5217b3f79" xsi:nil="true"/>
    <Teachers xmlns="88294798-f355-4c52-b11f-13f5217b3f79">
      <UserInfo>
        <DisplayName/>
        <AccountId xsi:nil="true"/>
        <AccountType/>
      </UserInfo>
    </Teachers>
    <AppVersion xmlns="88294798-f355-4c52-b11f-13f5217b3f79" xsi:nil="true"/>
    <Invited_Students xmlns="88294798-f355-4c52-b11f-13f5217b3f79" xsi:nil="true"/>
    <Self_Registration_Enabled xmlns="88294798-f355-4c52-b11f-13f5217b3f79" xsi:nil="true"/>
    <Invited_Teachers xmlns="88294798-f355-4c52-b11f-13f5217b3f79" xsi:nil="true"/>
    <Student_Groups xmlns="88294798-f355-4c52-b11f-13f5217b3f79">
      <UserInfo>
        <DisplayName/>
        <AccountId xsi:nil="true"/>
        <AccountType/>
      </UserInfo>
    </Student_Groups>
  </documentManagement>
</p:properties>
</file>

<file path=customXml/itemProps1.xml><?xml version="1.0" encoding="utf-8"?>
<ds:datastoreItem xmlns:ds="http://schemas.openxmlformats.org/officeDocument/2006/customXml" ds:itemID="{AC0FD244-6CE7-4E1F-9D55-6DDB3B57B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dd9b0-5ef0-4db8-b620-ecd60d112a7b"/>
    <ds:schemaRef ds:uri="88294798-f355-4c52-b11f-13f5217b3f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12518E-665B-4845-8B5B-0C9337B780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B8CE85-5F1D-42BF-8415-06CA0A4ECE67}">
  <ds:schemaRefs>
    <ds:schemaRef ds:uri="5d7dd9b0-5ef0-4db8-b620-ecd60d112a7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8294798-f355-4c52-b11f-13f5217b3f7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UiT PowerPoint bokmål</Template>
  <TotalTime>357</TotalTime>
  <Words>972</Words>
  <Application>Microsoft Office PowerPoint</Application>
  <PresentationFormat>Widescreen</PresentationFormat>
  <Paragraphs>163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Lys med mønster</vt:lpstr>
      <vt:lpstr>Lys uten mønster</vt:lpstr>
      <vt:lpstr>Mørk med mønster</vt:lpstr>
      <vt:lpstr>Mørk uten mønster</vt:lpstr>
      <vt:lpstr>SOK-1004 Forelesning 17</vt:lpstr>
      <vt:lpstr>«Optimale» beslutninger</vt:lpstr>
      <vt:lpstr>Eksempel: Almenningens tragedie</vt:lpstr>
      <vt:lpstr>Spillteori som verktøy</vt:lpstr>
      <vt:lpstr>Et spill</vt:lpstr>
      <vt:lpstr>Anil og Bala har et problem….</vt:lpstr>
      <vt:lpstr>Et spill som kan analyseres</vt:lpstr>
      <vt:lpstr>Likevekt – finn beste svar til motspillerens valg</vt:lpstr>
      <vt:lpstr>Likevekt i dominante strategier</vt:lpstr>
      <vt:lpstr>Fangenes dilemma</vt:lpstr>
      <vt:lpstr>Payoffs og beste svar</vt:lpstr>
      <vt:lpstr>En bedre løsning om…..</vt:lpstr>
      <vt:lpstr>Sosiale preferanser - altruisme</vt:lpstr>
      <vt:lpstr>Altruisme i et nullsum spill</vt:lpstr>
      <vt:lpstr>Optimalt valg med altruistiske preferanser</vt:lpstr>
      <vt:lpstr>Altruisme i fangenes dilemmaet</vt:lpstr>
      <vt:lpstr>Kollektive goder og gratispassasjerproblemet</vt:lpstr>
      <vt:lpstr>Et eksempel – infrastruktur for vanning av avlinger</vt:lpstr>
      <vt:lpstr>Individ vs Samfunn</vt:lpstr>
      <vt:lpstr>Løsninger på gratispassasjerproblemet</vt:lpstr>
      <vt:lpstr>Eksperiment i spillet med kollektive goder (Public Good Game)</vt:lpstr>
      <vt:lpstr>Mulighet for straff</vt:lpstr>
      <vt:lpstr>Atferdsøkonomi og økonomiske eksperimenter</vt:lpstr>
      <vt:lpstr>Digitale plattformer</vt:lpstr>
      <vt:lpstr>Felteksperimenter – et eksempel (Gneezy &amp; Rustichini, 2000)</vt:lpstr>
      <vt:lpstr>Om å dele ei kake…….</vt:lpstr>
      <vt:lpstr>Flere likevekter?</vt:lpstr>
      <vt:lpstr>Anil og Bala igjen……</vt:lpstr>
      <vt:lpstr>Kommende høydepunkter</vt:lpstr>
    </vt:vector>
  </TitlesOfParts>
  <Company>UiT Norges arktiske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SOK-1004 Forelesning 17</dc:title>
  <dc:creator>Derek John Clark</dc:creator>
  <cp:lastModifiedBy>Derek John Clark</cp:lastModifiedBy>
  <cp:revision>12</cp:revision>
  <dcterms:created xsi:type="dcterms:W3CDTF">2021-11-08T19:04:58Z</dcterms:created>
  <dcterms:modified xsi:type="dcterms:W3CDTF">2021-11-09T18:36:51Z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0x0101008742E147C493CE4AA5A23A5264E9D62A</vt:lpwstr>
  </property>
</Properties>
</file>